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7" r:id="rId3"/>
    <p:sldId id="306" r:id="rId4"/>
    <p:sldId id="307" r:id="rId5"/>
    <p:sldId id="308" r:id="rId6"/>
    <p:sldId id="321" r:id="rId7"/>
    <p:sldId id="327" r:id="rId8"/>
    <p:sldId id="310" r:id="rId9"/>
    <p:sldId id="312" r:id="rId10"/>
    <p:sldId id="349" r:id="rId11"/>
    <p:sldId id="316" r:id="rId12"/>
    <p:sldId id="318" r:id="rId13"/>
    <p:sldId id="315" r:id="rId14"/>
    <p:sldId id="313" r:id="rId15"/>
    <p:sldId id="314" r:id="rId16"/>
    <p:sldId id="331" r:id="rId17"/>
    <p:sldId id="346" r:id="rId18"/>
    <p:sldId id="347" r:id="rId19"/>
    <p:sldId id="348" r:id="rId20"/>
    <p:sldId id="332" r:id="rId21"/>
    <p:sldId id="333" r:id="rId22"/>
    <p:sldId id="334" r:id="rId23"/>
    <p:sldId id="335" r:id="rId24"/>
    <p:sldId id="336" r:id="rId25"/>
    <p:sldId id="337" r:id="rId26"/>
    <p:sldId id="350" r:id="rId27"/>
    <p:sldId id="351" r:id="rId28"/>
    <p:sldId id="338" r:id="rId29"/>
    <p:sldId id="339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xmlns="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xmlns="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13880"/>
    <a:srgbClr val="F16459"/>
    <a:srgbClr val="F5AA2D"/>
    <a:srgbClr val="FFC411"/>
    <a:srgbClr val="212F40"/>
    <a:srgbClr val="FFBD07"/>
    <a:srgbClr val="5E0E66"/>
    <a:srgbClr val="EDEDE3"/>
    <a:srgbClr val="C93D2C"/>
    <a:srgbClr val="489FA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63" autoAdjust="0"/>
    <p:restoredTop sz="94660"/>
  </p:normalViewPr>
  <p:slideViewPr>
    <p:cSldViewPr snapToGrid="0">
      <p:cViewPr>
        <p:scale>
          <a:sx n="75" d="100"/>
          <a:sy n="75" d="100"/>
        </p:scale>
        <p:origin x="-30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DDC43-1280-4ED7-B53A-414953A9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085819B-4D99-40C4-87E3-7FDF131F4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55C92D-9C78-4977-B5A5-58D6583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001E6F-49BB-43F5-9F7C-EDE66FE4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1D001C-AC2E-412E-B5D8-C9959C8E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32949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7E121-6C30-40A7-B38F-6414C51E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DFE2B48-7FD3-4A36-A4AA-E782E9AC4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5AB06B-8875-4BE7-BBBD-3628D4FD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863BA-C116-452E-8375-7C4CF636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228C03-55B0-4F03-94F6-6ECA6B1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79066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0B8A71D-21B7-4EFF-93E5-E26C64B33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D2DA5A3-6B45-4D91-8C0D-9568ED2B6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5A0929-C6CB-4C07-991C-28F076BB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AD9775-C543-41A9-9BC8-A7A4684B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9B53DD-F52B-4736-8ED0-F694B63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102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28B945-AF89-4AF3-BE75-6C0023E9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F85E16-F944-4EE1-973B-81FC1336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C3A7EC-5630-4379-A18B-36BDA793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C3FCC2-EF1E-40B3-862D-9890E802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674E4D-32C1-42C6-9D53-A6263D0C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21983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9F9F0A-F393-49AA-AD9E-D58DA837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F8068-CFAF-4867-9842-2FCC60A2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7021A0-31E6-4A37-95C7-D21528B4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5EBF36-8154-46C9-802C-860583C5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C4E3BB-08CC-428A-A1B2-8993F895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101564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CB623D-5B61-4ABB-B59C-B98C5FCF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EF25B8-C24A-45FD-ABD3-467DB0A0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3928152-6343-44C9-87F4-C563F9D7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ECF3A2-5B86-4E48-BE22-87077DA7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CC79D1-73EA-4195-847D-79F8D8C0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CE8E74F-065D-4C2E-BA3B-8B0D0491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6823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44AE9-FE3D-4F1F-835B-24397596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0DCC88-54A1-4C65-BB69-CE9D17FF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6A97A3-F9A5-4966-B87F-FC8AB937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B22FBF3-8387-4399-BE89-27FC5CAC2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C58EE48-2443-4FA0-A1A7-5FF554C78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F45C27-DA98-4FFD-9D49-B6825C97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D1247C0-FF11-47D3-A20C-9516CE55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306471D-4CE6-4D7E-9BB2-BC49765B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6399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6F116-48F3-404E-95BC-4121E180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1D55AC-2230-40CC-82B1-FDD237B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E1735A-B265-4668-A40B-2B048C4E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16E2B26-529C-4862-843C-9E195E8C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392777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DD16D-53B2-40BC-B1DD-ECF13633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D51ECE5-1906-47BB-B825-82011CDF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3E89BC3-0549-4107-A6E6-8AD20E1D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96802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D9F6FE-12CE-4625-96B8-7BE5E6D4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7E813D-6BB9-4F29-AF85-82345039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9E8E94-45F0-423B-B75C-D8FF0DD7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286039-5E37-4379-AF3E-72989789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6815D8-C900-40CB-B051-4266CD2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E05B34-1D32-4310-88EA-3AD52E1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82489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BA776-B805-42B3-82C8-4336940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32D129A-539A-4B8C-A0B7-90152AB2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86FF41-1B0E-4CB8-AE9B-0F70A1A47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599EA3-7278-4E34-BD9E-31B495B5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E67DFF-DE0A-4E07-B35F-CE79CDE9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DDF8BB-BBDB-44CE-8429-1880C67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128043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pPr/>
              <a:t>7/16/2020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xmlns="" val="120529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.png"/><Relationship Id="rId9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.png"/><Relationship Id="rId9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1E2EBC-6D16-40D0-8193-A81719E6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649" b="20698"/>
          <a:stretch/>
        </p:blipFill>
        <p:spPr>
          <a:xfrm>
            <a:off x="0" y="1047270"/>
            <a:ext cx="12192000" cy="542550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765A604-5DD3-4974-BF3B-00BFD2A41F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378BC56-C2FB-43F6-B841-407E49FAE3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40B9561-2C8C-4F45-B88D-DEE8D5CFF5D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90CBECD-5D9D-420D-81CB-2875BA449291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xmlns="" id="{42C9F260-4AF5-418C-B829-196660C37F08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A5D4306-9414-416F-9AAF-3AF08E63D737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0FA2847-1EBA-4954-80EF-D7C85061579C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A224F9C7-983D-4568-9CE8-F42A7C584D78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xmlns="" id="{291F185D-E241-4B88-A69C-1DC01F9CD79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31FCE976-D9F9-4090-967A-933F1D2E506E}"/>
              </a:ext>
            </a:extLst>
          </p:cNvPr>
          <p:cNvSpPr txBox="1">
            <a:spLocks/>
          </p:cNvSpPr>
          <p:nvPr/>
        </p:nvSpPr>
        <p:spPr>
          <a:xfrm>
            <a:off x="1488263" y="4031093"/>
            <a:ext cx="9215474" cy="1175658"/>
          </a:xfrm>
          <a:prstGeom prst="rect">
            <a:avLst/>
          </a:prstGeo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7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7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Gerak</a:t>
            </a:r>
            <a:r>
              <a:rPr lang="en-US" sz="7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7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endParaRPr lang="en-ID" sz="7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D1B40DC6-BD25-4D0E-8B75-8C9FBFAF94ED}"/>
              </a:ext>
            </a:extLst>
          </p:cNvPr>
          <p:cNvSpPr txBox="1">
            <a:spLocks/>
          </p:cNvSpPr>
          <p:nvPr/>
        </p:nvSpPr>
        <p:spPr>
          <a:xfrm>
            <a:off x="4836610" y="5691259"/>
            <a:ext cx="2518780" cy="517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err="1" smtClean="0">
                <a:solidFill>
                  <a:schemeClr val="bg1"/>
                </a:solidFill>
                <a:latin typeface="Myriad Pro" panose="020B0503030403020204" pitchFamily="34" charset="0"/>
              </a:rPr>
              <a:t>Fisika</a:t>
            </a:r>
            <a:r>
              <a:rPr lang="en-US" sz="2800" b="1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Myriad Pro" panose="020B0503030403020204" pitchFamily="34" charset="0"/>
              </a:rPr>
              <a:t>Dasar</a:t>
            </a:r>
            <a:r>
              <a:rPr lang="en-US" sz="2800" b="1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 I</a:t>
            </a:r>
            <a:endParaRPr lang="en-US" sz="28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7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Bandul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Puntir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33639" y="1181230"/>
            <a:ext cx="855864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di</a:t>
            </a:r>
            <a:r>
              <a:rPr lang="en-US" sz="2400" dirty="0"/>
              <a:t> </a:t>
            </a:r>
            <a:r>
              <a:rPr lang="en-US" sz="2400" dirty="0" err="1"/>
              <a:t>samping</a:t>
            </a:r>
            <a:r>
              <a:rPr lang="en-US" sz="2400" dirty="0"/>
              <a:t> </a:t>
            </a:r>
            <a:r>
              <a:rPr lang="en-US" sz="2400" dirty="0" err="1"/>
              <a:t>memperlihatkan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bandul</a:t>
            </a:r>
            <a:r>
              <a:rPr lang="en-US" sz="2400" dirty="0"/>
              <a:t> </a:t>
            </a:r>
            <a:r>
              <a:rPr lang="en-US" sz="2400" dirty="0" err="1"/>
              <a:t>puntir</a:t>
            </a:r>
            <a:r>
              <a:rPr lang="en-US" sz="2400" dirty="0"/>
              <a:t>,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benda</a:t>
            </a:r>
            <a:r>
              <a:rPr lang="en-US" sz="2400" dirty="0"/>
              <a:t> yang </a:t>
            </a:r>
            <a:r>
              <a:rPr lang="en-US" sz="2400" dirty="0" err="1"/>
              <a:t>digantung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kawat</a:t>
            </a:r>
            <a:r>
              <a:rPr lang="en-US" sz="2400" dirty="0"/>
              <a:t> yang </a:t>
            </a:r>
            <a:r>
              <a:rPr lang="en-US" sz="2400" dirty="0" err="1"/>
              <a:t>disangkutkan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titik</a:t>
            </a:r>
            <a:r>
              <a:rPr lang="en-US" sz="2400" dirty="0"/>
              <a:t> </a:t>
            </a:r>
            <a:r>
              <a:rPr lang="en-US" sz="2400" dirty="0" err="1"/>
              <a:t>tetap</a:t>
            </a:r>
            <a:r>
              <a:rPr lang="en-US" sz="2400" dirty="0"/>
              <a:t>.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dipuntir</a:t>
            </a:r>
            <a:r>
              <a:rPr lang="en-US" sz="2400" dirty="0"/>
              <a:t>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sudut</a:t>
            </a:r>
            <a:r>
              <a:rPr lang="en-US" sz="2400" dirty="0"/>
              <a:t> </a:t>
            </a:r>
            <a:r>
              <a:rPr lang="en-US" sz="2400" dirty="0" smtClean="0">
                <a:sym typeface="Symbol" pitchFamily="18" charset="2"/>
              </a:rPr>
              <a:t>θ, </a:t>
            </a:r>
            <a:r>
              <a:rPr lang="en-US" sz="2400" dirty="0" err="1">
                <a:sym typeface="Symbol" pitchFamily="18" charset="2"/>
              </a:rPr>
              <a:t>kawat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akan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mengerjakan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sebuah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torka</a:t>
            </a:r>
            <a:r>
              <a:rPr lang="en-US" sz="2400" dirty="0">
                <a:sym typeface="Symbol" pitchFamily="18" charset="2"/>
              </a:rPr>
              <a:t> (</a:t>
            </a:r>
            <a:r>
              <a:rPr lang="en-US" sz="2400" dirty="0" err="1">
                <a:sym typeface="Symbol" pitchFamily="18" charset="2"/>
              </a:rPr>
              <a:t>momen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gaya</a:t>
            </a:r>
            <a:r>
              <a:rPr lang="en-US" sz="2400" dirty="0">
                <a:sym typeface="Symbol" pitchFamily="18" charset="2"/>
              </a:rPr>
              <a:t>) </a:t>
            </a:r>
            <a:r>
              <a:rPr lang="en-US" sz="2400" dirty="0" err="1">
                <a:sym typeface="Symbol" pitchFamily="18" charset="2"/>
              </a:rPr>
              <a:t>pemulih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sebanding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dengan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l-GR" sz="2400" dirty="0" smtClean="0">
                <a:sym typeface="Symbol" pitchFamily="18" charset="2"/>
              </a:rPr>
              <a:t>θ</a:t>
            </a:r>
            <a:r>
              <a:rPr lang="en-US" sz="2400" dirty="0" smtClean="0">
                <a:sym typeface="Symbol" pitchFamily="18" charset="2"/>
              </a:rPr>
              <a:t>, </a:t>
            </a:r>
            <a:r>
              <a:rPr lang="en-US" sz="2400" dirty="0" err="1">
                <a:sym typeface="Symbol" pitchFamily="18" charset="2"/>
              </a:rPr>
              <a:t>yaitu</a:t>
            </a:r>
            <a:r>
              <a:rPr lang="en-US" sz="2400" dirty="0">
                <a:sym typeface="Symbol" pitchFamily="18" charset="2"/>
              </a:rPr>
              <a:t>  = </a:t>
            </a:r>
            <a:r>
              <a:rPr lang="en-US" sz="2400" dirty="0" smtClean="0">
                <a:sym typeface="Symbol" pitchFamily="18" charset="2"/>
              </a:rPr>
              <a:t>−</a:t>
            </a:r>
            <a:r>
              <a:rPr lang="el-GR" sz="2400" dirty="0" smtClean="0">
                <a:sym typeface="Symbol" pitchFamily="18" charset="2"/>
              </a:rPr>
              <a:t>θ</a:t>
            </a:r>
            <a:r>
              <a:rPr lang="en-US" sz="2400" dirty="0" smtClean="0">
                <a:sym typeface="Symbol" pitchFamily="18" charset="2"/>
              </a:rPr>
              <a:t>. </a:t>
            </a:r>
            <a:r>
              <a:rPr lang="en-US" sz="2400" dirty="0" err="1" smtClean="0">
                <a:sym typeface="Symbol" pitchFamily="18" charset="2"/>
              </a:rPr>
              <a:t>Dimana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 </a:t>
            </a:r>
            <a:r>
              <a:rPr lang="en-US" sz="2400" dirty="0" err="1">
                <a:sym typeface="Symbol" pitchFamily="18" charset="2"/>
              </a:rPr>
              <a:t>adalah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konstanta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puntir</a:t>
            </a:r>
            <a:r>
              <a:rPr lang="en-US" sz="2400" dirty="0">
                <a:sym typeface="Symbol" pitchFamily="18" charset="2"/>
              </a:rPr>
              <a:t>.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783067" y="3267678"/>
            <a:ext cx="843507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400" dirty="0" err="1"/>
              <a:t>Jika</a:t>
            </a:r>
            <a:r>
              <a:rPr lang="en-US" sz="2400" dirty="0"/>
              <a:t> I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momen</a:t>
            </a:r>
            <a:r>
              <a:rPr lang="en-US" sz="2400" dirty="0"/>
              <a:t> </a:t>
            </a:r>
            <a:r>
              <a:rPr lang="en-US" sz="2400" dirty="0" err="1"/>
              <a:t>inersia</a:t>
            </a:r>
            <a:r>
              <a:rPr lang="en-US" sz="2400" dirty="0"/>
              <a:t> </a:t>
            </a:r>
            <a:r>
              <a:rPr lang="en-US" sz="2400" dirty="0" err="1"/>
              <a:t>benda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sumbu</a:t>
            </a:r>
            <a:r>
              <a:rPr lang="en-US" sz="2400" dirty="0"/>
              <a:t> </a:t>
            </a:r>
            <a:r>
              <a:rPr lang="en-US" sz="2400" dirty="0" err="1"/>
              <a:t>putar</a:t>
            </a:r>
            <a:r>
              <a:rPr lang="en-US" sz="2400" dirty="0"/>
              <a:t> </a:t>
            </a:r>
            <a:r>
              <a:rPr lang="en-US" sz="2400" dirty="0" err="1"/>
              <a:t>sepanjang</a:t>
            </a:r>
            <a:r>
              <a:rPr lang="en-US" sz="2400" dirty="0"/>
              <a:t> </a:t>
            </a:r>
            <a:r>
              <a:rPr lang="en-US" sz="2400" dirty="0" err="1"/>
              <a:t>kawat</a:t>
            </a:r>
            <a:r>
              <a:rPr lang="en-US" sz="2400" dirty="0"/>
              <a:t>, </a:t>
            </a:r>
            <a:r>
              <a:rPr lang="en-US" sz="2400" dirty="0" err="1"/>
              <a:t>hukum</a:t>
            </a:r>
            <a:r>
              <a:rPr lang="en-US" sz="2400" dirty="0"/>
              <a:t> Newton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gerak</a:t>
            </a:r>
            <a:r>
              <a:rPr lang="en-US" sz="2400" dirty="0"/>
              <a:t> </a:t>
            </a:r>
            <a:r>
              <a:rPr lang="en-US" sz="2400" dirty="0" err="1"/>
              <a:t>rotasi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endParaRPr lang="en-US" sz="2400" dirty="0"/>
          </a:p>
          <a:p>
            <a:pPr>
              <a:spcBef>
                <a:spcPct val="50000"/>
              </a:spcBef>
              <a:buFont typeface="Symbol" pitchFamily="18" charset="2"/>
              <a:buNone/>
            </a:pPr>
            <a:endParaRPr lang="en-US" sz="2400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  <a:buFont typeface="Symbol" pitchFamily="18" charset="2"/>
              <a:buNone/>
            </a:pPr>
            <a:endParaRPr lang="en-US" sz="2400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  <a:buFont typeface="Symbol" pitchFamily="18" charset="2"/>
              <a:buNone/>
            </a:pPr>
            <a:endParaRPr lang="en-US" sz="2400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  <a:buFont typeface="Symbol" pitchFamily="18" charset="2"/>
              <a:buNone/>
            </a:pPr>
            <a:r>
              <a:rPr lang="en-US" sz="2400" dirty="0" err="1" smtClean="0">
                <a:sym typeface="Symbol" pitchFamily="18" charset="2"/>
              </a:rPr>
              <a:t>Persamaan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di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atas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adalah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osilasi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harmonis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>
                <a:sym typeface="Symbol" pitchFamily="18" charset="2"/>
              </a:rPr>
              <a:t>sederhana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 err="1" smtClean="0">
                <a:sym typeface="Symbol" pitchFamily="18" charset="2"/>
              </a:rPr>
              <a:t>dengan</a:t>
            </a:r>
            <a:r>
              <a:rPr lang="en-US" sz="2400" dirty="0" smtClean="0">
                <a:sym typeface="Symbol" pitchFamily="18" charset="2"/>
              </a:rPr>
              <a:t> </a:t>
            </a:r>
            <a:endParaRPr lang="el-GR" sz="2400" dirty="0">
              <a:sym typeface="Symbol" pitchFamily="18" charset="2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65829" y="1793404"/>
            <a:ext cx="19526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9699" name="Object 13"/>
          <p:cNvGraphicFramePr>
            <a:graphicFrameLocks noChangeAspect="1"/>
          </p:cNvGraphicFramePr>
          <p:nvPr/>
        </p:nvGraphicFramePr>
        <p:xfrm>
          <a:off x="1072764" y="4166929"/>
          <a:ext cx="1525587" cy="1573212"/>
        </p:xfrm>
        <a:graphic>
          <a:graphicData uri="http://schemas.openxmlformats.org/presentationml/2006/ole">
            <p:oleObj spid="_x0000_s29699" name="Equation" r:id="rId6" imgW="1066680" imgH="1091880" progId="Equation.3">
              <p:embed/>
            </p:oleObj>
          </a:graphicData>
        </a:graphic>
      </p:graphicFrame>
      <p:graphicFrame>
        <p:nvGraphicFramePr>
          <p:cNvPr id="29700" name="Object 15"/>
          <p:cNvGraphicFramePr>
            <a:graphicFrameLocks noChangeAspect="1"/>
          </p:cNvGraphicFramePr>
          <p:nvPr/>
        </p:nvGraphicFramePr>
        <p:xfrm>
          <a:off x="8634413" y="5661025"/>
          <a:ext cx="871537" cy="666750"/>
        </p:xfrm>
        <a:graphic>
          <a:graphicData uri="http://schemas.openxmlformats.org/presentationml/2006/ole">
            <p:oleObj spid="_x0000_s29700" name="Equation" r:id="rId7" imgW="507960" imgH="3934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2820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D82B546-7A30-4A8E-A956-4C69FC8D0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885393E-74A7-4DD0-92F0-102DD8B4B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EDA4A93-AA70-48C0-8401-6FC550DA67C6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0C6A593A-43FE-4588-B9B6-023106F57535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prstClr val="white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3D9016E-9536-46EE-93BC-B88EFB562C1A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F819242-1717-474C-B0D7-FE5293A7E61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1AC9308F-52B1-4AE8-8289-23EFE74D96A7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1DBF518-1109-48E3-88DE-CFE2035744F8}"/>
              </a:ext>
            </a:extLst>
          </p:cNvPr>
          <p:cNvSpPr txBox="1">
            <a:spLocks/>
          </p:cNvSpPr>
          <p:nvPr/>
        </p:nvSpPr>
        <p:spPr>
          <a:xfrm>
            <a:off x="343482" y="1094849"/>
            <a:ext cx="5453989" cy="2189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err="1" smtClean="0">
                <a:solidFill>
                  <a:prstClr val="black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Penentuan</a:t>
            </a:r>
            <a:r>
              <a:rPr lang="en-US" sz="5400" b="1" dirty="0" smtClean="0">
                <a:solidFill>
                  <a:prstClr val="black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solidFill>
                  <a:prstClr val="black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Sudut</a:t>
            </a:r>
            <a:r>
              <a:rPr lang="en-US" sz="5400" b="1" dirty="0" smtClean="0">
                <a:solidFill>
                  <a:prstClr val="black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solidFill>
                  <a:prstClr val="black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fase</a:t>
            </a:r>
            <a:endParaRPr lang="en-ID" sz="5400" b="1" dirty="0">
              <a:solidFill>
                <a:prstClr val="black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74C0204-E909-4F26-9109-9CC626CFFDAB}"/>
              </a:ext>
            </a:extLst>
          </p:cNvPr>
          <p:cNvSpPr txBox="1">
            <a:spLocks/>
          </p:cNvSpPr>
          <p:nvPr/>
        </p:nvSpPr>
        <p:spPr>
          <a:xfrm>
            <a:off x="343482" y="3975483"/>
            <a:ext cx="4795846" cy="852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D" sz="2000" dirty="0">
              <a:solidFill>
                <a:prstClr val="black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17384D9-BDDD-4EC4-9A03-7389294118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xmlns="" id="{E0B26A3C-8C8C-44E9-93CF-A1ADA8DBA8E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prstClr val="white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0531" y="0"/>
            <a:ext cx="6551470" cy="648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492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Penentuan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Sudut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Fase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prstClr val="white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prstClr val="white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Misalkan 1, Osilasi harmonik pada pegas diketahui parameter </a:t>
                </a:r>
                <a:r>
                  <a:rPr lang="en-US" dirty="0" err="1" smtClean="0"/>
                  <a:t>awal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sebagimana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dibawah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kiri</a:t>
                </a:r>
                <a:r>
                  <a:rPr lang="en-US" dirty="0" smtClean="0"/>
                  <a:t>). Maka, </a:t>
                </a:r>
                <a:r>
                  <a:rPr lang="en-US" dirty="0" err="1" smtClean="0"/>
                  <a:t>sudut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fase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dapat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diestimasi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melalui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, dengan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r>
                  <a:rPr lang="en-US" dirty="0" smtClean="0"/>
                  <a:t> maka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dirty="0" smtClean="0"/>
                  <a:t>=0.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demikian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Misalkan</a:t>
                </a:r>
                <a:r>
                  <a:rPr lang="en-US" dirty="0" smtClean="0"/>
                  <a:t> 2,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diketahui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kondisi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awal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sebagaimana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kanan</a:t>
                </a:r>
                <a:r>
                  <a:rPr lang="en-US" dirty="0"/>
                  <a:t>. Maka, </a:t>
                </a:r>
                <a:r>
                  <a:rPr lang="en-US" dirty="0" err="1"/>
                  <a:t>sudut</a:t>
                </a:r>
                <a:r>
                  <a:rPr lang="en-US" dirty="0"/>
                  <a:t> </a:t>
                </a:r>
                <a:r>
                  <a:rPr lang="en-US" dirty="0" err="1"/>
                  <a:t>fase</a:t>
                </a:r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diestimasi</a:t>
                </a:r>
                <a:r>
                  <a:rPr lang="en-US" dirty="0"/>
                  <a:t> </a:t>
                </a:r>
                <a:r>
                  <a:rPr lang="en-US" dirty="0" err="1"/>
                  <a:t>melalui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dengan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ym typeface="Wingdings" pitchFamily="2" charset="2"/>
                  </a:rPr>
                  <a:t> dengan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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/2</m:t>
                    </m:r>
                  </m:oMath>
                </a14:m>
                <a:r>
                  <a:rPr lang="en-US" dirty="0" smtClean="0"/>
                  <a:t> . Dengan </a:t>
                </a:r>
                <a:r>
                  <a:rPr lang="en-US" dirty="0" err="1"/>
                  <a:t>demikian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4" cstate="print"/>
                <a:stretch>
                  <a:fillRect l="-902" t="-2706" r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8608" y="2584518"/>
            <a:ext cx="3730625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7801" y="2548006"/>
            <a:ext cx="2859088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7797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D82B546-7A30-4A8E-A956-4C69FC8D0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885393E-74A7-4DD0-92F0-102DD8B4B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EDA4A93-AA70-48C0-8401-6FC550DA67C6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0C6A593A-43FE-4588-B9B6-023106F57535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3D9016E-9536-46EE-93BC-B88EFB562C1A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F819242-1717-474C-B0D7-FE5293A7E61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1AC9308F-52B1-4AE8-8289-23EFE74D96A7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1DBF518-1109-48E3-88DE-CFE2035744F8}"/>
              </a:ext>
            </a:extLst>
          </p:cNvPr>
          <p:cNvSpPr txBox="1">
            <a:spLocks/>
          </p:cNvSpPr>
          <p:nvPr/>
        </p:nvSpPr>
        <p:spPr>
          <a:xfrm>
            <a:off x="343482" y="1094849"/>
            <a:ext cx="5453989" cy="2189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Kecepatan</a:t>
            </a:r>
            <a:r>
              <a:rPr lang="en-US" sz="5400" b="1" dirty="0" smtClean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dan</a:t>
            </a:r>
            <a:r>
              <a:rPr lang="en-US" sz="5400" b="1" dirty="0" smtClean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Percepatan</a:t>
            </a:r>
            <a:r>
              <a:rPr lang="en-US" sz="5400" b="1" dirty="0" smtClean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endParaRPr lang="en-ID" sz="5400" b="1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74C0204-E909-4F26-9109-9CC626CFFDAB}"/>
              </a:ext>
            </a:extLst>
          </p:cNvPr>
          <p:cNvSpPr txBox="1">
            <a:spLocks/>
          </p:cNvSpPr>
          <p:nvPr/>
        </p:nvSpPr>
        <p:spPr>
          <a:xfrm>
            <a:off x="343482" y="3975483"/>
            <a:ext cx="4795846" cy="852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D" sz="2000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17384D9-BDDD-4EC4-9A03-7389294118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xmlns="" id="{E0B26A3C-8C8C-44E9-93CF-A1ADA8DBA8E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2957" y="0"/>
            <a:ext cx="6879044" cy="648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887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Kecepatan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Percepatan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/>
              <a:lstStyle/>
              <a:p>
                <a:r>
                  <a:rPr lang="en-US" dirty="0" err="1" smtClean="0"/>
                  <a:t>Misalkan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Simpangan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osilasi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Kecepatan</a:t>
                </a: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err="1" smtClean="0"/>
                  <a:t>Percepatan</a:t>
                </a:r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5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6442" y="1436668"/>
            <a:ext cx="3822700" cy="499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0153914"/>
              </p:ext>
            </p:extLst>
          </p:nvPr>
        </p:nvGraphicFramePr>
        <p:xfrm>
          <a:off x="2291772" y="1638445"/>
          <a:ext cx="3384633" cy="725278"/>
        </p:xfrm>
        <a:graphic>
          <a:graphicData uri="http://schemas.openxmlformats.org/presentationml/2006/ole">
            <p:oleObj spid="_x0000_s5203" name="Equation" r:id="rId7" imgW="1955520" imgH="419040" progId="">
              <p:embed/>
            </p:oleObj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84411316"/>
              </p:ext>
            </p:extLst>
          </p:nvPr>
        </p:nvGraphicFramePr>
        <p:xfrm>
          <a:off x="2446729" y="2652548"/>
          <a:ext cx="3230026" cy="696293"/>
        </p:xfrm>
        <a:graphic>
          <a:graphicData uri="http://schemas.openxmlformats.org/presentationml/2006/ole">
            <p:oleObj spid="_x0000_s5204" name="Equation" r:id="rId8" imgW="2120760" imgH="457200" progId="">
              <p:embed/>
            </p:oleObj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2805295"/>
              </p:ext>
            </p:extLst>
          </p:nvPr>
        </p:nvGraphicFramePr>
        <p:xfrm>
          <a:off x="567155" y="3579926"/>
          <a:ext cx="7274806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312"/>
                <a:gridCol w="2306445"/>
                <a:gridCol w="2985049"/>
              </a:tblGrid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0" dirty="0">
                          <a:effectLst/>
                          <a:latin typeface="Times New Roman"/>
                        </a:rPr>
                        <a:t>Simpangan</a:t>
                      </a:r>
                      <a:endParaRPr lang="en-US" sz="18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0" dirty="0">
                          <a:effectLst/>
                          <a:latin typeface="Times New Roman"/>
                        </a:rPr>
                        <a:t>Kecepatan</a:t>
                      </a:r>
                      <a:endParaRPr lang="en-US" sz="18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0" dirty="0">
                          <a:effectLst/>
                          <a:latin typeface="Times New Roman"/>
                        </a:rPr>
                        <a:t>Percepatan</a:t>
                      </a:r>
                      <a:endParaRPr lang="en-US" sz="18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+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+/-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>
                          <a:effectLst/>
                          <a:latin typeface="Times New Roman"/>
                        </a:rPr>
                        <a:t>-</a:t>
                      </a:r>
                      <a:endParaRPr lang="en-US" sz="1400" b="1" kern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>
                          <a:effectLst/>
                          <a:latin typeface="Times New Roman"/>
                        </a:rPr>
                        <a:t>-</a:t>
                      </a:r>
                      <a:endParaRPr lang="en-US" sz="1400" b="1" kern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-/+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>
                          <a:effectLst/>
                          <a:latin typeface="Times New Roman"/>
                        </a:rPr>
                        <a:t>+</a:t>
                      </a:r>
                      <a:endParaRPr lang="en-US" sz="1400" b="1" kern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>
                          <a:effectLst/>
                          <a:latin typeface="Times New Roman"/>
                        </a:rPr>
                        <a:t>Maksimum</a:t>
                      </a:r>
                      <a:endParaRPr lang="en-US" sz="1400" b="1" kern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Nol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Maksimum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Nol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>
                          <a:effectLst/>
                          <a:latin typeface="Times New Roman"/>
                        </a:rPr>
                        <a:t>Maksimum</a:t>
                      </a:r>
                      <a:endParaRPr lang="en-US" sz="1400" b="1" kern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 kern="0" dirty="0">
                          <a:effectLst/>
                          <a:latin typeface="Times New Roman"/>
                        </a:rPr>
                        <a:t>nol</a:t>
                      </a:r>
                      <a:endParaRPr lang="en-US" sz="1400" b="1" kern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820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Energi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mc="http://schemas.openxmlformats.org/markup-compatibility/2006" xmlns="" xmlns:a16="http://schemas.microsoft.com/office/drawing/2014/main" xmlns:a14="http://schemas.microsoft.com/office/drawing/2010/main" id="{8AD83D92-31A0-4196-91D7-A515AC15AF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43481" y="1219200"/>
            <a:ext cx="11485661" cy="4957763"/>
          </a:xfrm>
          <a:blipFill rotWithShape="1">
            <a:blip r:embed="rId5" cstate="print"/>
            <a:stretch>
              <a:fillRect l="-796" t="-2460"/>
            </a:stretch>
          </a:blipFill>
        </p:spPr>
        <p:txBody>
          <a:bodyPr/>
          <a:lstStyle/>
          <a:p>
            <a:pPr>
              <a:tabLst>
                <a:tab pos="3856038" algn="l"/>
              </a:tabLst>
            </a:pPr>
            <a:r>
              <a:rPr lang="en-US" dirty="0" smtClean="0">
                <a:noFill/>
              </a:rPr>
              <a:t> </a:t>
            </a:r>
            <a:endParaRPr lang="en-US" dirty="0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78659971"/>
              </p:ext>
            </p:extLst>
          </p:nvPr>
        </p:nvGraphicFramePr>
        <p:xfrm>
          <a:off x="513982" y="3426423"/>
          <a:ext cx="4868630" cy="1537462"/>
        </p:xfrm>
        <a:graphic>
          <a:graphicData uri="http://schemas.openxmlformats.org/presentationml/2006/ole">
            <p:oleObj spid="_x0000_s6187" name="Equation" r:id="rId6" imgW="2412720" imgH="761760" progId="">
              <p:embed/>
            </p:oleObj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153" y="1953076"/>
            <a:ext cx="5297488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47C08EC5-FBB9-4802-8C2A-2E32872A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Let’s check your understanding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28184" y="1388162"/>
            <a:ext cx="1026589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  <a:tabLst>
                <a:tab pos="358775" algn="l"/>
              </a:tabLst>
            </a:pPr>
            <a:r>
              <a:rPr lang="en-US" dirty="0"/>
              <a:t>	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partikel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simpangan</a:t>
            </a:r>
            <a:r>
              <a:rPr lang="en-US" dirty="0"/>
              <a:t> x = 0,3 </a:t>
            </a:r>
            <a:r>
              <a:rPr lang="en-US" dirty="0" err="1"/>
              <a:t>cos</a:t>
            </a:r>
            <a:r>
              <a:rPr lang="en-US" dirty="0"/>
              <a:t> (2t + </a:t>
            </a:r>
            <a:r>
              <a:rPr lang="en-US" dirty="0">
                <a:sym typeface="Symbol" pitchFamily="18" charset="2"/>
              </a:rPr>
              <a:t>/6) </a:t>
            </a:r>
            <a:r>
              <a:rPr lang="en-US" dirty="0" err="1">
                <a:sym typeface="Symbol" pitchFamily="18" charset="2"/>
              </a:rPr>
              <a:t>dengan</a:t>
            </a:r>
            <a:r>
              <a:rPr lang="en-US" dirty="0">
                <a:sym typeface="Symbol" pitchFamily="18" charset="2"/>
              </a:rPr>
              <a:t> x </a:t>
            </a:r>
            <a:r>
              <a:rPr lang="en-US" dirty="0" err="1">
                <a:sym typeface="Symbol" pitchFamily="18" charset="2"/>
              </a:rPr>
              <a:t>dalam</a:t>
            </a:r>
            <a:r>
              <a:rPr lang="en-US" dirty="0">
                <a:sym typeface="Symbol" pitchFamily="18" charset="2"/>
              </a:rPr>
              <a:t> meter </a:t>
            </a:r>
            <a:r>
              <a:rPr lang="en-US" dirty="0" err="1">
                <a:sym typeface="Symbol" pitchFamily="18" charset="2"/>
              </a:rPr>
              <a:t>dan</a:t>
            </a:r>
            <a:r>
              <a:rPr lang="en-US" dirty="0">
                <a:sym typeface="Symbol" pitchFamily="18" charset="2"/>
              </a:rPr>
              <a:t> t </a:t>
            </a:r>
            <a:r>
              <a:rPr lang="en-US" dirty="0" err="1">
                <a:sym typeface="Symbol" pitchFamily="18" charset="2"/>
              </a:rPr>
              <a:t>dalam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sekon</a:t>
            </a:r>
            <a:r>
              <a:rPr lang="en-US" dirty="0">
                <a:sym typeface="Symbol" pitchFamily="18" charset="2"/>
              </a:rPr>
              <a:t>.</a:t>
            </a:r>
          </a:p>
          <a:p>
            <a:pPr marL="342900" indent="15875" algn="just">
              <a:buFontTx/>
              <a:buAutoNum type="alphaLcPeriod"/>
            </a:pP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 smtClean="0">
                <a:sym typeface="Symbol" pitchFamily="18" charset="2"/>
              </a:rPr>
              <a:t>Berapakah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frekuensi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periode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amplitudo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frekuensi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sudut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dan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fasa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awal</a:t>
            </a:r>
            <a:r>
              <a:rPr lang="en-US" dirty="0">
                <a:sym typeface="Symbol" pitchFamily="18" charset="2"/>
              </a:rPr>
              <a:t>?</a:t>
            </a:r>
          </a:p>
          <a:p>
            <a:pPr marL="342900" indent="15875" algn="just">
              <a:buFontTx/>
              <a:buAutoNum type="alphaLcPeriod"/>
            </a:pPr>
            <a:r>
              <a:rPr lang="en-US" dirty="0" smtClean="0">
                <a:sym typeface="Symbol" pitchFamily="18" charset="2"/>
              </a:rPr>
              <a:t> Di </a:t>
            </a:r>
            <a:r>
              <a:rPr lang="en-US" dirty="0" err="1">
                <a:sym typeface="Symbol" pitchFamily="18" charset="2"/>
              </a:rPr>
              <a:t>manakah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partikel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pada</a:t>
            </a:r>
            <a:r>
              <a:rPr lang="en-US" dirty="0">
                <a:sym typeface="Symbol" pitchFamily="18" charset="2"/>
              </a:rPr>
              <a:t> t = 1 s?</a:t>
            </a:r>
          </a:p>
          <a:p>
            <a:pPr marL="342900" indent="15875" algn="just">
              <a:buFontTx/>
              <a:buAutoNum type="alphaLcPeriod"/>
            </a:pP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 smtClean="0">
                <a:sym typeface="Symbol" pitchFamily="18" charset="2"/>
              </a:rPr>
              <a:t>Tentukan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kecepatan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dan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percepatan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pada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setiap</a:t>
            </a:r>
            <a:r>
              <a:rPr lang="en-US" dirty="0">
                <a:sym typeface="Symbol" pitchFamily="18" charset="2"/>
              </a:rPr>
              <a:t> t!</a:t>
            </a:r>
          </a:p>
          <a:p>
            <a:pPr marL="342900" indent="15875" algn="just">
              <a:buFontTx/>
              <a:buAutoNum type="alphaLcPeriod"/>
            </a:pP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 smtClean="0">
                <a:sym typeface="Symbol" pitchFamily="18" charset="2"/>
              </a:rPr>
              <a:t>Tentukan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posisi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dan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kecepatan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awal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partikel</a:t>
            </a:r>
            <a:r>
              <a:rPr lang="en-US" dirty="0" smtClean="0">
                <a:sym typeface="Symbol" pitchFamily="18" charset="2"/>
              </a:rPr>
              <a:t>!</a:t>
            </a:r>
          </a:p>
          <a:p>
            <a:pPr marL="342900" indent="15875" algn="just"/>
            <a:endParaRPr lang="en-US" dirty="0" smtClean="0">
              <a:sym typeface="Symbol" pitchFamily="18" charset="2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benda</a:t>
            </a:r>
            <a:r>
              <a:rPr lang="en-US" dirty="0" smtClean="0"/>
              <a:t> 0,8 kg </a:t>
            </a:r>
            <a:r>
              <a:rPr lang="en-US" dirty="0" err="1" smtClean="0"/>
              <a:t>dihubungkan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pegas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k = 400 N/m. </a:t>
            </a:r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perode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benda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menyimpang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kesetimbangan</a:t>
            </a:r>
            <a:r>
              <a:rPr lang="en-US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dirty="0" smtClean="0"/>
          </a:p>
          <a:p>
            <a:pPr marL="358775" indent="-358775" algn="just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benda</a:t>
            </a:r>
            <a:r>
              <a:rPr lang="en-US" dirty="0" smtClean="0"/>
              <a:t> 5 kg </a:t>
            </a:r>
            <a:r>
              <a:rPr lang="en-US" dirty="0" err="1" smtClean="0"/>
              <a:t>berosilasi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pegas</a:t>
            </a:r>
            <a:r>
              <a:rPr lang="en-US" dirty="0" smtClean="0"/>
              <a:t> horizontal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amplitudo</a:t>
            </a:r>
            <a:r>
              <a:rPr lang="en-US" dirty="0" smtClean="0"/>
              <a:t> 4 cm. </a:t>
            </a:r>
            <a:r>
              <a:rPr lang="en-US" dirty="0" err="1" smtClean="0"/>
              <a:t>Percepatan</a:t>
            </a:r>
            <a:r>
              <a:rPr lang="en-US" dirty="0" smtClean="0"/>
              <a:t> </a:t>
            </a:r>
            <a:r>
              <a:rPr lang="en-US" dirty="0" err="1" smtClean="0"/>
              <a:t>maksimumnya</a:t>
            </a:r>
            <a:r>
              <a:rPr lang="en-US" dirty="0" smtClean="0"/>
              <a:t> 24 cm/s</a:t>
            </a:r>
            <a:r>
              <a:rPr lang="en-US" baseline="30000" dirty="0" smtClean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Tentukan</a:t>
            </a:r>
            <a:r>
              <a:rPr lang="en-US" dirty="0" smtClean="0"/>
              <a:t> :</a:t>
            </a:r>
          </a:p>
          <a:p>
            <a:pPr marL="342900" indent="15875" algn="just">
              <a:spcBef>
                <a:spcPts val="0"/>
              </a:spcBef>
              <a:defRPr/>
            </a:pPr>
            <a:r>
              <a:rPr lang="en-US" dirty="0" smtClean="0"/>
              <a:t>a.  </a:t>
            </a:r>
            <a:r>
              <a:rPr lang="en-US" dirty="0" err="1" smtClean="0"/>
              <a:t>Konstanta</a:t>
            </a:r>
            <a:r>
              <a:rPr lang="en-US" dirty="0" smtClean="0"/>
              <a:t> </a:t>
            </a:r>
            <a:r>
              <a:rPr lang="en-US" dirty="0" err="1" smtClean="0"/>
              <a:t>pegas</a:t>
            </a:r>
            <a:endParaRPr lang="en-US" dirty="0" smtClean="0"/>
          </a:p>
          <a:p>
            <a:pPr marL="342900" indent="15875" algn="just">
              <a:spcBef>
                <a:spcPts val="0"/>
              </a:spcBef>
              <a:defRPr/>
            </a:pPr>
            <a:r>
              <a:rPr lang="en-US" dirty="0" smtClean="0"/>
              <a:t>b. 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perioda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endParaRPr lang="en-US" dirty="0" smtClean="0"/>
          </a:p>
          <a:p>
            <a:pPr marL="342900" indent="-342900" algn="just">
              <a:buFont typeface="Arial" pitchFamily="34" charset="0"/>
              <a:buChar char="•"/>
            </a:pPr>
            <a:endParaRPr lang="en-US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28185" y="1388162"/>
            <a:ext cx="10253534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 algn="just">
              <a:buFont typeface="Arial" pitchFamily="34" charset="0"/>
              <a:buChar char="•"/>
            </a:pPr>
            <a:r>
              <a:rPr lang="en-US" dirty="0" err="1" smtClean="0">
                <a:cs typeface="Arial" charset="0"/>
              </a:rPr>
              <a:t>Sebuah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melakukan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gerak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harmonik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sederhana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sepanjang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sumbu</a:t>
            </a:r>
            <a:r>
              <a:rPr lang="en-US" dirty="0" smtClean="0">
                <a:cs typeface="Arial" charset="0"/>
              </a:rPr>
              <a:t> y. </a:t>
            </a:r>
            <a:r>
              <a:rPr lang="en-US" dirty="0" err="1" smtClean="0">
                <a:cs typeface="Arial" charset="0"/>
              </a:rPr>
              <a:t>Simpangannya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berubah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terhadap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waktu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sesuai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persamaan</a:t>
            </a:r>
            <a:r>
              <a:rPr lang="en-US" dirty="0" smtClean="0">
                <a:cs typeface="Arial" charset="0"/>
              </a:rPr>
              <a:t> y = 4 sin (</a:t>
            </a:r>
            <a:r>
              <a:rPr lang="el-GR" dirty="0" smtClean="0">
                <a:cs typeface="Arial" charset="0"/>
              </a:rPr>
              <a:t>π</a:t>
            </a:r>
            <a:r>
              <a:rPr lang="en-US" dirty="0" smtClean="0">
                <a:cs typeface="Arial" charset="0"/>
              </a:rPr>
              <a:t>t+</a:t>
            </a:r>
            <a:r>
              <a:rPr lang="el-GR" dirty="0" smtClean="0">
                <a:cs typeface="Arial" charset="0"/>
              </a:rPr>
              <a:t>π</a:t>
            </a:r>
            <a:r>
              <a:rPr lang="en-US" dirty="0" smtClean="0">
                <a:cs typeface="Arial" charset="0"/>
              </a:rPr>
              <a:t>/4), </a:t>
            </a:r>
            <a:r>
              <a:rPr lang="en-US" dirty="0" err="1" smtClean="0">
                <a:cs typeface="Arial" charset="0"/>
              </a:rPr>
              <a:t>dgn</a:t>
            </a:r>
            <a:r>
              <a:rPr lang="en-US" dirty="0" smtClean="0">
                <a:cs typeface="Arial" charset="0"/>
              </a:rPr>
              <a:t> y </a:t>
            </a:r>
            <a:r>
              <a:rPr lang="en-US" dirty="0" err="1" smtClean="0">
                <a:cs typeface="Arial" charset="0"/>
              </a:rPr>
              <a:t>dalam</a:t>
            </a:r>
            <a:r>
              <a:rPr lang="en-US" dirty="0" smtClean="0">
                <a:cs typeface="Arial" charset="0"/>
              </a:rPr>
              <a:t> meter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t </a:t>
            </a:r>
            <a:r>
              <a:rPr lang="en-US" dirty="0" err="1" smtClean="0">
                <a:cs typeface="Arial" charset="0"/>
              </a:rPr>
              <a:t>dalam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sekon</a:t>
            </a:r>
            <a:r>
              <a:rPr lang="en-US" dirty="0" smtClean="0">
                <a:cs typeface="Arial" charset="0"/>
              </a:rPr>
              <a:t>.</a:t>
            </a:r>
          </a:p>
          <a:p>
            <a:pPr marL="495300" indent="-136525" algn="just">
              <a:buFont typeface="Wingdings" pitchFamily="2" charset="2"/>
              <a:buAutoNum type="alphaLcPeriod"/>
            </a:pP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Tentukan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amplitudo</a:t>
            </a:r>
            <a:r>
              <a:rPr lang="en-US" dirty="0" smtClean="0">
                <a:cs typeface="Arial" charset="0"/>
              </a:rPr>
              <a:t>, </a:t>
            </a:r>
            <a:r>
              <a:rPr lang="en-US" dirty="0" err="1" smtClean="0">
                <a:cs typeface="Arial" charset="0"/>
              </a:rPr>
              <a:t>frekuensi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periode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geraknya</a:t>
            </a:r>
            <a:r>
              <a:rPr lang="en-US" dirty="0" smtClean="0">
                <a:cs typeface="Arial" charset="0"/>
              </a:rPr>
              <a:t>.</a:t>
            </a:r>
          </a:p>
          <a:p>
            <a:pPr marL="495300" indent="-136525" algn="just">
              <a:buFont typeface="Wingdings" pitchFamily="2" charset="2"/>
              <a:buAutoNum type="alphaLcPeriod"/>
            </a:pP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Hitung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terhadap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waktu</a:t>
            </a:r>
            <a:endParaRPr lang="en-US" dirty="0" smtClean="0">
              <a:cs typeface="Arial" charset="0"/>
            </a:endParaRPr>
          </a:p>
          <a:p>
            <a:pPr marL="495300" indent="-136525" algn="just">
              <a:buFont typeface="Wingdings" pitchFamily="2" charset="2"/>
              <a:buAutoNum type="alphaLcPeriod"/>
            </a:pP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Tentukan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posisi</a:t>
            </a:r>
            <a:r>
              <a:rPr lang="en-US" dirty="0" smtClean="0">
                <a:cs typeface="Arial" charset="0"/>
              </a:rPr>
              <a:t>,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pasa</a:t>
            </a:r>
            <a:r>
              <a:rPr lang="en-US" dirty="0" smtClean="0">
                <a:cs typeface="Arial" charset="0"/>
              </a:rPr>
              <a:t> t = 1 </a:t>
            </a:r>
            <a:r>
              <a:rPr lang="en-US" dirty="0" err="1" smtClean="0">
                <a:cs typeface="Arial" charset="0"/>
              </a:rPr>
              <a:t>sekon</a:t>
            </a:r>
            <a:endParaRPr lang="en-US" dirty="0" smtClean="0">
              <a:cs typeface="Arial" charset="0"/>
            </a:endParaRPr>
          </a:p>
          <a:p>
            <a:pPr marL="495300" indent="-136525" algn="just">
              <a:buFont typeface="Wingdings" pitchFamily="2" charset="2"/>
              <a:buAutoNum type="alphaLcPeriod"/>
            </a:pP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Tentukan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maksimum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endParaRPr lang="en-US" dirty="0" smtClean="0">
              <a:cs typeface="Arial" charset="0"/>
            </a:endParaRPr>
          </a:p>
          <a:p>
            <a:pPr marL="495300" indent="-136525" algn="just">
              <a:buFont typeface="Wingdings" pitchFamily="2" charset="2"/>
              <a:buAutoNum type="alphaLcPeriod"/>
            </a:pP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Tentukan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perpindahan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antara</a:t>
            </a:r>
            <a:r>
              <a:rPr lang="en-US" dirty="0" smtClean="0">
                <a:cs typeface="Arial" charset="0"/>
              </a:rPr>
              <a:t> t = 0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t = 1 </a:t>
            </a:r>
            <a:r>
              <a:rPr lang="en-US" dirty="0" err="1" smtClean="0">
                <a:cs typeface="Arial" charset="0"/>
              </a:rPr>
              <a:t>sekon</a:t>
            </a:r>
            <a:r>
              <a:rPr lang="en-US" dirty="0" smtClean="0">
                <a:cs typeface="Arial" charset="0"/>
              </a:rPr>
              <a:t>.</a:t>
            </a:r>
          </a:p>
          <a:p>
            <a:pPr marL="495300" indent="-495300" algn="just"/>
            <a:endParaRPr lang="en-US" dirty="0" smtClean="0">
              <a:cs typeface="Arial" charset="0"/>
            </a:endParaRPr>
          </a:p>
          <a:p>
            <a:pPr marL="358775" indent="-358775" algn="just">
              <a:buFont typeface="Arial" pitchFamily="34" charset="0"/>
              <a:buChar char="•"/>
            </a:pPr>
            <a:r>
              <a:rPr lang="en-US" dirty="0" err="1" smtClean="0">
                <a:cs typeface="Arial" charset="0"/>
              </a:rPr>
              <a:t>Sebuah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gerak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harmonik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sederhana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mempunyai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amplitudo</a:t>
            </a:r>
            <a:r>
              <a:rPr lang="en-US" dirty="0" smtClean="0">
                <a:cs typeface="Arial" charset="0"/>
              </a:rPr>
              <a:t> A = 6 cm. </a:t>
            </a:r>
            <a:r>
              <a:rPr lang="en-US" dirty="0" err="1" smtClean="0">
                <a:cs typeface="Arial" charset="0"/>
              </a:rPr>
              <a:t>Berapakah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simpangan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getarannya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ketika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kecepatannya</a:t>
            </a:r>
            <a:r>
              <a:rPr lang="en-US" dirty="0" smtClean="0">
                <a:cs typeface="Arial" charset="0"/>
              </a:rPr>
              <a:t> 1/3 kali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maksimum</a:t>
            </a:r>
            <a:r>
              <a:rPr lang="en-US" dirty="0" smtClean="0">
                <a:cs typeface="Arial" charset="0"/>
              </a:rPr>
              <a:t>?</a:t>
            </a:r>
          </a:p>
          <a:p>
            <a:pPr marL="495300" indent="-495300" algn="just">
              <a:buFont typeface="Arial" pitchFamily="34" charset="0"/>
              <a:buChar char="•"/>
            </a:pPr>
            <a:endParaRPr lang="en-US" dirty="0" smtClean="0">
              <a:cs typeface="Arial" charset="0"/>
            </a:endParaRPr>
          </a:p>
          <a:p>
            <a:pPr marL="358775" indent="-358775" algn="just">
              <a:buFont typeface="Arial" pitchFamily="34" charset="0"/>
              <a:buChar char="•"/>
            </a:pPr>
            <a:r>
              <a:rPr lang="en-US" dirty="0" err="1" smtClean="0">
                <a:cs typeface="Arial" charset="0"/>
              </a:rPr>
              <a:t>Sebuah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bermassa</a:t>
            </a:r>
            <a:r>
              <a:rPr lang="en-US" dirty="0" smtClean="0">
                <a:cs typeface="Arial" charset="0"/>
              </a:rPr>
              <a:t> m = 0,25 kg </a:t>
            </a:r>
            <a:r>
              <a:rPr lang="en-US" dirty="0" err="1" smtClean="0">
                <a:cs typeface="Arial" charset="0"/>
              </a:rPr>
              <a:t>melakukan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osilasi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dengan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periode</a:t>
            </a:r>
            <a:r>
              <a:rPr lang="en-US" dirty="0" smtClean="0">
                <a:cs typeface="Arial" charset="0"/>
              </a:rPr>
              <a:t> 0,2 </a:t>
            </a:r>
            <a:r>
              <a:rPr lang="en-US" dirty="0" err="1" smtClean="0">
                <a:cs typeface="Arial" charset="0"/>
              </a:rPr>
              <a:t>sekon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amplitudo</a:t>
            </a:r>
            <a:r>
              <a:rPr lang="en-US" dirty="0" smtClean="0">
                <a:cs typeface="Arial" charset="0"/>
              </a:rPr>
              <a:t> A = 5x10</a:t>
            </a:r>
            <a:r>
              <a:rPr lang="en-US" baseline="30000" dirty="0" smtClean="0">
                <a:cs typeface="Arial" charset="0"/>
              </a:rPr>
              <a:t>-2</a:t>
            </a:r>
            <a:r>
              <a:rPr lang="en-US" dirty="0" smtClean="0">
                <a:cs typeface="Arial" charset="0"/>
              </a:rPr>
              <a:t> m. </a:t>
            </a:r>
            <a:r>
              <a:rPr lang="en-US" dirty="0" err="1" smtClean="0">
                <a:cs typeface="Arial" charset="0"/>
              </a:rPr>
              <a:t>Pada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saat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simpangannya</a:t>
            </a:r>
            <a:r>
              <a:rPr lang="en-US" dirty="0" smtClean="0">
                <a:cs typeface="Arial" charset="0"/>
              </a:rPr>
              <a:t> y = 2x10</a:t>
            </a:r>
            <a:r>
              <a:rPr lang="en-US" baseline="30000" dirty="0" smtClean="0">
                <a:cs typeface="Arial" charset="0"/>
              </a:rPr>
              <a:t>-2</a:t>
            </a:r>
            <a:r>
              <a:rPr lang="en-US" dirty="0" smtClean="0">
                <a:cs typeface="Arial" charset="0"/>
              </a:rPr>
              <a:t> m, </a:t>
            </a:r>
            <a:r>
              <a:rPr lang="en-US" dirty="0" err="1" smtClean="0">
                <a:cs typeface="Arial" charset="0"/>
              </a:rPr>
              <a:t>hitunglah</a:t>
            </a:r>
            <a:r>
              <a:rPr lang="en-US" dirty="0" smtClean="0">
                <a:cs typeface="Arial" charset="0"/>
              </a:rPr>
              <a:t> (a) </a:t>
            </a:r>
            <a:r>
              <a:rPr lang="en-US" dirty="0" err="1" smtClean="0">
                <a:cs typeface="Arial" charset="0"/>
              </a:rPr>
              <a:t>percepatan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, (b) </a:t>
            </a:r>
            <a:r>
              <a:rPr lang="en-US" dirty="0" err="1" smtClean="0">
                <a:cs typeface="Arial" charset="0"/>
              </a:rPr>
              <a:t>gaya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pemulih</a:t>
            </a:r>
            <a:r>
              <a:rPr lang="en-US" dirty="0" smtClean="0">
                <a:cs typeface="Arial" charset="0"/>
              </a:rPr>
              <a:t>, (c) </a:t>
            </a:r>
            <a:r>
              <a:rPr lang="en-US" dirty="0" err="1" smtClean="0">
                <a:cs typeface="Arial" charset="0"/>
              </a:rPr>
              <a:t>energi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potensial</a:t>
            </a:r>
            <a:r>
              <a:rPr lang="en-US" dirty="0" smtClean="0">
                <a:cs typeface="Arial" charset="0"/>
              </a:rPr>
              <a:t>,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(d) </a:t>
            </a:r>
            <a:r>
              <a:rPr lang="en-US" dirty="0" err="1" smtClean="0">
                <a:cs typeface="Arial" charset="0"/>
              </a:rPr>
              <a:t>energi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kinetik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benda</a:t>
            </a:r>
            <a:r>
              <a:rPr lang="en-US" dirty="0" smtClean="0">
                <a:cs typeface="Arial" charset="0"/>
              </a:rPr>
              <a:t>!</a:t>
            </a:r>
            <a:endParaRPr lang="el-GR" dirty="0" smtClean="0">
              <a:cs typeface="Arial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en-US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28184" y="1388162"/>
            <a:ext cx="1022882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dirty="0" err="1" smtClean="0">
                <a:cs typeface="Arial" charset="0"/>
              </a:rPr>
              <a:t>Sebuah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balok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bermassa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m</a:t>
            </a:r>
            <a:r>
              <a:rPr lang="en-US" baseline="-25000" dirty="0" err="1" smtClean="0">
                <a:cs typeface="Arial" charset="0"/>
              </a:rPr>
              <a:t>b</a:t>
            </a:r>
            <a:r>
              <a:rPr lang="en-US" dirty="0" smtClean="0">
                <a:cs typeface="Arial" charset="0"/>
              </a:rPr>
              <a:t> = 1 kg </a:t>
            </a:r>
            <a:r>
              <a:rPr lang="en-US" dirty="0" err="1" smtClean="0">
                <a:cs typeface="Arial" charset="0"/>
              </a:rPr>
              <a:t>dikaitkan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pada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pegas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dgn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konstanta</a:t>
            </a:r>
            <a:r>
              <a:rPr lang="en-US" dirty="0" smtClean="0">
                <a:cs typeface="Arial" charset="0"/>
              </a:rPr>
              <a:t> k = 150 N/m. </a:t>
            </a:r>
            <a:r>
              <a:rPr lang="en-US" dirty="0" err="1" smtClean="0">
                <a:cs typeface="Arial" charset="0"/>
              </a:rPr>
              <a:t>Sebuah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peluru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yg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bermassa</a:t>
            </a:r>
            <a:r>
              <a:rPr lang="en-US" dirty="0" smtClean="0">
                <a:cs typeface="Arial" charset="0"/>
              </a:rPr>
              <a:t> m</a:t>
            </a:r>
            <a:r>
              <a:rPr lang="en-US" baseline="-25000" dirty="0" smtClean="0">
                <a:cs typeface="Arial" charset="0"/>
              </a:rPr>
              <a:t>p</a:t>
            </a:r>
            <a:r>
              <a:rPr lang="en-US" dirty="0" smtClean="0">
                <a:cs typeface="Arial" charset="0"/>
              </a:rPr>
              <a:t> = 10 g </a:t>
            </a:r>
            <a:r>
              <a:rPr lang="en-US" dirty="0" err="1" smtClean="0">
                <a:cs typeface="Arial" charset="0"/>
              </a:rPr>
              <a:t>bergerak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dgn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kecepatan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v</a:t>
            </a:r>
            <a:r>
              <a:rPr lang="en-US" baseline="-25000" dirty="0" err="1" smtClean="0">
                <a:cs typeface="Arial" charset="0"/>
              </a:rPr>
              <a:t>p</a:t>
            </a:r>
            <a:r>
              <a:rPr lang="en-US" dirty="0" smtClean="0">
                <a:cs typeface="Arial" charset="0"/>
              </a:rPr>
              <a:t> = 100 m/s </a:t>
            </a:r>
            <a:r>
              <a:rPr lang="en-US" dirty="0" err="1" smtClean="0">
                <a:cs typeface="Arial" charset="0"/>
              </a:rPr>
              <a:t>mengenai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bersarang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dalam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balok</a:t>
            </a:r>
            <a:r>
              <a:rPr lang="en-US" dirty="0" smtClean="0">
                <a:cs typeface="Arial" charset="0"/>
              </a:rPr>
              <a:t>. </a:t>
            </a:r>
            <a:r>
              <a:rPr lang="en-US" dirty="0" err="1" smtClean="0">
                <a:cs typeface="Arial" charset="0"/>
              </a:rPr>
              <a:t>Jika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lantai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dianggap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licin</a:t>
            </a:r>
            <a:r>
              <a:rPr lang="en-US" dirty="0" smtClean="0">
                <a:cs typeface="Arial" charset="0"/>
              </a:rPr>
              <a:t>, (a) </a:t>
            </a:r>
            <a:r>
              <a:rPr lang="en-US" dirty="0" err="1" smtClean="0">
                <a:cs typeface="Arial" charset="0"/>
              </a:rPr>
              <a:t>hitung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amplitudo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gerak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harmonik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sederhana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yg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terjadi</a:t>
            </a:r>
            <a:r>
              <a:rPr lang="en-US" dirty="0" smtClean="0">
                <a:cs typeface="Arial" charset="0"/>
              </a:rPr>
              <a:t>, </a:t>
            </a:r>
            <a:r>
              <a:rPr lang="en-US" dirty="0" err="1" smtClean="0">
                <a:cs typeface="Arial" charset="0"/>
              </a:rPr>
              <a:t>dan</a:t>
            </a:r>
            <a:r>
              <a:rPr lang="en-US" dirty="0" smtClean="0">
                <a:cs typeface="Arial" charset="0"/>
              </a:rPr>
              <a:t> (b) </a:t>
            </a:r>
            <a:r>
              <a:rPr lang="en-US" dirty="0" err="1" smtClean="0">
                <a:cs typeface="Arial" charset="0"/>
              </a:rPr>
              <a:t>nyatakan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persamaan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simpangannya</a:t>
            </a:r>
            <a:r>
              <a:rPr lang="en-US" dirty="0" smtClean="0">
                <a:cs typeface="Arial" charset="0"/>
              </a:rPr>
              <a:t>!</a:t>
            </a:r>
          </a:p>
          <a:p>
            <a:pPr marL="342900" indent="-342900" algn="just"/>
            <a:endParaRPr lang="el-GR" dirty="0" smtClean="0">
              <a:cs typeface="Arial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id-ID" dirty="0" smtClean="0"/>
              <a:t>Tiga buah pegas identik  dengan konstanta gaya 300 N/m  disusun seperti gambar. Jika pegas  diberi beban bermassa 6 kg, pertambahan panjang masing-masing pegas.... m (g = 10 m/s</a:t>
            </a:r>
            <a:r>
              <a:rPr lang="id-ID" baseline="30000" dirty="0" smtClean="0"/>
              <a:t>2</a:t>
            </a:r>
            <a:r>
              <a:rPr lang="id-ID" dirty="0" smtClean="0"/>
              <a:t>)</a:t>
            </a:r>
            <a:endParaRPr lang="en-US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7324" y="3533046"/>
            <a:ext cx="3326399" cy="263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D82B546-7A30-4A8E-A956-4C69FC8D0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885393E-74A7-4DD0-92F0-102DD8B4B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EDA4A93-AA70-48C0-8401-6FC550DA67C6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0C6A593A-43FE-4588-B9B6-023106F57535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3D9016E-9536-46EE-93BC-B88EFB562C1A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F819242-1717-474C-B0D7-FE5293A7E61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1AC9308F-52B1-4AE8-8289-23EFE74D96A7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1DBF518-1109-48E3-88DE-CFE2035744F8}"/>
              </a:ext>
            </a:extLst>
          </p:cNvPr>
          <p:cNvSpPr txBox="1">
            <a:spLocks/>
          </p:cNvSpPr>
          <p:nvPr/>
        </p:nvSpPr>
        <p:spPr>
          <a:xfrm>
            <a:off x="343482" y="1094849"/>
            <a:ext cx="5453989" cy="2189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Simpangan</a:t>
            </a:r>
            <a:r>
              <a:rPr lang="en-US" sz="5400" b="1" dirty="0" smtClean="0"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5400" b="1" dirty="0" err="1" smtClean="0"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endParaRPr lang="en-ID" sz="5400" b="1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74C0204-E909-4F26-9109-9CC626CFFDAB}"/>
              </a:ext>
            </a:extLst>
          </p:cNvPr>
          <p:cNvSpPr txBox="1">
            <a:spLocks/>
          </p:cNvSpPr>
          <p:nvPr/>
        </p:nvSpPr>
        <p:spPr>
          <a:xfrm>
            <a:off x="343482" y="3975483"/>
            <a:ext cx="4795846" cy="852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D" sz="2000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17384D9-BDDD-4EC4-9A03-7389294118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xmlns="" id="{E0B26A3C-8C8C-44E9-93CF-A1ADA8DBA8EE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2957" y="0"/>
            <a:ext cx="6879044" cy="648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643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980" y="1388076"/>
            <a:ext cx="4396594" cy="362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99686" y="1643448"/>
            <a:ext cx="70598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B</a:t>
            </a:r>
            <a:r>
              <a:rPr lang="en-GB" sz="2400" dirty="0" smtClean="0"/>
              <a:t>ola </a:t>
            </a:r>
            <a:r>
              <a:rPr lang="en-GB" sz="2400" dirty="0" err="1" smtClean="0"/>
              <a:t>kecil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massa</a:t>
            </a:r>
            <a:r>
              <a:rPr lang="en-GB" sz="2400" dirty="0" smtClean="0"/>
              <a:t> </a:t>
            </a:r>
            <a:r>
              <a:rPr lang="en-GB" sz="2400" b="1" i="1" dirty="0" smtClean="0"/>
              <a:t>M</a:t>
            </a:r>
            <a:r>
              <a:rPr lang="en-GB" sz="2400" dirty="0" smtClean="0"/>
              <a:t> </a:t>
            </a:r>
            <a:r>
              <a:rPr lang="en-GB" sz="2400" dirty="0" err="1" smtClean="0"/>
              <a:t>diletakkan</a:t>
            </a:r>
            <a:r>
              <a:rPr lang="en-GB" sz="2400" dirty="0" smtClean="0"/>
              <a:t> </a:t>
            </a:r>
            <a:r>
              <a:rPr lang="en-GB" sz="2400" dirty="0" err="1" smtClean="0"/>
              <a:t>di</a:t>
            </a:r>
            <a:r>
              <a:rPr lang="en-GB" sz="2400" dirty="0" smtClean="0"/>
              <a:t> </a:t>
            </a:r>
            <a:r>
              <a:rPr lang="en-GB" sz="2400" dirty="0" err="1" smtClean="0"/>
              <a:t>ujung</a:t>
            </a:r>
            <a:r>
              <a:rPr lang="en-GB" sz="2400" dirty="0" smtClean="0"/>
              <a:t> </a:t>
            </a:r>
            <a:r>
              <a:rPr lang="en-GB" sz="2400" dirty="0" err="1" smtClean="0"/>
              <a:t>kayu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massa</a:t>
            </a:r>
            <a:r>
              <a:rPr lang="en-GB" sz="2400" dirty="0" smtClean="0"/>
              <a:t> </a:t>
            </a:r>
            <a:r>
              <a:rPr lang="en-GB" sz="2400" b="1" i="1" dirty="0" smtClean="0"/>
              <a:t>M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panjang</a:t>
            </a:r>
            <a:r>
              <a:rPr lang="en-GB" sz="2400" dirty="0" smtClean="0"/>
              <a:t> </a:t>
            </a:r>
            <a:r>
              <a:rPr lang="en-GB" sz="2400" b="1" i="1" dirty="0" smtClean="0"/>
              <a:t>L</a:t>
            </a:r>
            <a:r>
              <a:rPr lang="en-GB" sz="2400" dirty="0" smtClean="0"/>
              <a:t> yang </a:t>
            </a:r>
            <a:r>
              <a:rPr lang="en-GB" sz="2400" dirty="0" err="1" smtClean="0"/>
              <a:t>ujung</a:t>
            </a:r>
            <a:r>
              <a:rPr lang="en-GB" sz="2400" dirty="0" smtClean="0"/>
              <a:t> </a:t>
            </a:r>
            <a:r>
              <a:rPr lang="en-GB" sz="2400" dirty="0" err="1" smtClean="0"/>
              <a:t>lainnya</a:t>
            </a:r>
            <a:r>
              <a:rPr lang="en-GB" sz="2400" dirty="0" smtClean="0"/>
              <a:t> </a:t>
            </a:r>
            <a:r>
              <a:rPr lang="en-GB" sz="2400" dirty="0" err="1" smtClean="0"/>
              <a:t>dikaitkan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langit</a:t>
            </a:r>
            <a:r>
              <a:rPr lang="en-GB" sz="2400" dirty="0" smtClean="0"/>
              <a:t>-</a:t>
            </a:r>
            <a:r>
              <a:rPr lang="en-GB" sz="2400" dirty="0" err="1" smtClean="0"/>
              <a:t>langit</a:t>
            </a:r>
            <a:r>
              <a:rPr lang="en-GB" sz="2400" dirty="0" smtClean="0"/>
              <a:t>.  </a:t>
            </a:r>
            <a:r>
              <a:rPr lang="en-GB" sz="2400" dirty="0" err="1" smtClean="0"/>
              <a:t>Jika</a:t>
            </a:r>
            <a:r>
              <a:rPr lang="en-GB" sz="2400" dirty="0" smtClean="0"/>
              <a:t>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tersebut</a:t>
            </a:r>
            <a:r>
              <a:rPr lang="en-GB" sz="2400" dirty="0" smtClean="0"/>
              <a:t> </a:t>
            </a:r>
            <a:r>
              <a:rPr lang="en-GB" sz="2400" dirty="0" err="1" smtClean="0"/>
              <a:t>diayunkan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sudut</a:t>
            </a:r>
            <a:r>
              <a:rPr lang="en-GB" sz="2400" dirty="0" smtClean="0"/>
              <a:t> yang </a:t>
            </a:r>
            <a:r>
              <a:rPr lang="en-GB" sz="2400" dirty="0" err="1" smtClean="0"/>
              <a:t>kecil</a:t>
            </a:r>
            <a:r>
              <a:rPr lang="en-GB" sz="2400" dirty="0" smtClean="0"/>
              <a:t>, </a:t>
            </a:r>
            <a:r>
              <a:rPr lang="en-GB" sz="2400" dirty="0" err="1" smtClean="0"/>
              <a:t>tentukan</a:t>
            </a:r>
            <a:r>
              <a:rPr lang="en-GB" sz="2400" dirty="0" smtClean="0"/>
              <a:t> :</a:t>
            </a:r>
            <a:endParaRPr lang="en-GB" sz="2400" dirty="0" smtClean="0"/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err="1" smtClean="0"/>
              <a:t>Momen</a:t>
            </a:r>
            <a:r>
              <a:rPr lang="en-GB" sz="2400" dirty="0" smtClean="0"/>
              <a:t> </a:t>
            </a:r>
            <a:r>
              <a:rPr lang="en-GB" sz="2400" dirty="0" err="1" smtClean="0"/>
              <a:t>Inersia</a:t>
            </a:r>
            <a:r>
              <a:rPr lang="en-GB" sz="2400" dirty="0" smtClean="0"/>
              <a:t> </a:t>
            </a:r>
            <a:r>
              <a:rPr lang="en-GB" sz="2400" dirty="0" err="1" smtClean="0"/>
              <a:t>sistem</a:t>
            </a:r>
            <a:endParaRPr lang="en-GB" sz="2400" dirty="0" smtClean="0"/>
          </a:p>
          <a:p>
            <a:pPr marL="342900" indent="-342900" algn="just">
              <a:buFont typeface="+mj-lt"/>
              <a:buAutoNum type="alphaLcPeriod"/>
            </a:pPr>
            <a:r>
              <a:rPr lang="en-US" sz="2400" dirty="0" err="1" smtClean="0"/>
              <a:t>Periode</a:t>
            </a:r>
            <a:r>
              <a:rPr lang="en-US" sz="2400" dirty="0" smtClean="0"/>
              <a:t> </a:t>
            </a:r>
            <a:r>
              <a:rPr lang="en-US" sz="2400" dirty="0" err="1" smtClean="0"/>
              <a:t>sistem</a:t>
            </a:r>
            <a:endParaRPr lang="en-GB" sz="2400" dirty="0" smtClean="0"/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jika</a:t>
            </a:r>
            <a:r>
              <a:rPr lang="en-GB" sz="2400" dirty="0" smtClean="0"/>
              <a:t> </a:t>
            </a:r>
            <a:r>
              <a:rPr lang="en-GB" sz="2400" b="1" i="1" dirty="0" smtClean="0"/>
              <a:t>L</a:t>
            </a:r>
            <a:r>
              <a:rPr lang="en-GB" sz="2400" dirty="0" smtClean="0"/>
              <a:t>=2 m</a:t>
            </a:r>
            <a:endParaRPr lang="en-GB" sz="2400" dirty="0" smtClean="0"/>
          </a:p>
          <a:p>
            <a:pPr algn="just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743" y="1299521"/>
            <a:ext cx="4881306" cy="237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721179" y="1285102"/>
            <a:ext cx="5955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err="1" smtClean="0"/>
              <a:t>B</a:t>
            </a:r>
            <a:r>
              <a:rPr lang="en-GB" sz="2400" dirty="0" err="1" smtClean="0"/>
              <a:t>alok</a:t>
            </a:r>
            <a:r>
              <a:rPr lang="en-GB" sz="2400" dirty="0" smtClean="0"/>
              <a:t>  </a:t>
            </a:r>
            <a:r>
              <a:rPr lang="en-GB" sz="2400" b="1" i="1" dirty="0" smtClean="0"/>
              <a:t>P</a:t>
            </a:r>
            <a:r>
              <a:rPr lang="en-GB" sz="2400" dirty="0" smtClean="0"/>
              <a:t> </a:t>
            </a:r>
            <a:r>
              <a:rPr lang="en-GB" sz="2400" dirty="0" err="1" smtClean="0"/>
              <a:t>mengalami</a:t>
            </a:r>
            <a:r>
              <a:rPr lang="en-GB" sz="2400" dirty="0" smtClean="0"/>
              <a:t> </a:t>
            </a:r>
            <a:r>
              <a:rPr lang="en-GB" sz="2400" dirty="0" err="1" smtClean="0"/>
              <a:t>gerak</a:t>
            </a:r>
            <a:r>
              <a:rPr lang="en-GB" sz="2400" dirty="0" smtClean="0"/>
              <a:t> </a:t>
            </a:r>
            <a:r>
              <a:rPr lang="en-GB" sz="2400" dirty="0" err="1" smtClean="0"/>
              <a:t>harmonik</a:t>
            </a:r>
            <a:r>
              <a:rPr lang="en-GB" sz="2400" dirty="0" smtClean="0"/>
              <a:t> </a:t>
            </a:r>
            <a:r>
              <a:rPr lang="en-GB" sz="2400" dirty="0" err="1" smtClean="0"/>
              <a:t>sederhana</a:t>
            </a:r>
            <a:r>
              <a:rPr lang="en-GB" sz="2400" dirty="0" smtClean="0"/>
              <a:t> horizontal </a:t>
            </a:r>
            <a:r>
              <a:rPr lang="en-GB" sz="2400" dirty="0" err="1" smtClean="0"/>
              <a:t>saat</a:t>
            </a:r>
            <a:r>
              <a:rPr lang="en-GB" sz="2400" dirty="0" smtClean="0"/>
              <a:t> </a:t>
            </a:r>
            <a:r>
              <a:rPr lang="en-GB" sz="2400" dirty="0" err="1" smtClean="0"/>
              <a:t>ia</a:t>
            </a:r>
            <a:r>
              <a:rPr lang="en-GB" sz="2400" dirty="0" smtClean="0"/>
              <a:t> </a:t>
            </a:r>
            <a:r>
              <a:rPr lang="en-GB" sz="2400" dirty="0" err="1" smtClean="0"/>
              <a:t>meluncur</a:t>
            </a:r>
            <a:r>
              <a:rPr lang="en-GB" sz="2400" dirty="0" smtClean="0"/>
              <a:t> </a:t>
            </a:r>
            <a:r>
              <a:rPr lang="en-GB" sz="2400" dirty="0" err="1" smtClean="0"/>
              <a:t>melintasi</a:t>
            </a:r>
            <a:r>
              <a:rPr lang="en-GB" sz="2400" dirty="0" smtClean="0"/>
              <a:t> </a:t>
            </a:r>
            <a:r>
              <a:rPr lang="en-GB" sz="2400" dirty="0" err="1" smtClean="0"/>
              <a:t>permukaan</a:t>
            </a:r>
            <a:r>
              <a:rPr lang="en-GB" sz="2400" dirty="0" smtClean="0"/>
              <a:t> </a:t>
            </a:r>
            <a:r>
              <a:rPr lang="en-GB" sz="2400" dirty="0" err="1" smtClean="0"/>
              <a:t>licin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i="1" dirty="0" smtClean="0"/>
              <a:t>f</a:t>
            </a:r>
            <a:r>
              <a:rPr lang="en-GB" sz="2400" dirty="0" smtClean="0"/>
              <a:t>=1.5 Hz. </a:t>
            </a:r>
            <a:r>
              <a:rPr lang="en-GB" sz="2400" dirty="0" err="1" smtClean="0"/>
              <a:t>Balok</a:t>
            </a:r>
            <a:r>
              <a:rPr lang="en-GB" sz="2400" dirty="0" smtClean="0"/>
              <a:t> </a:t>
            </a:r>
            <a:r>
              <a:rPr lang="en-GB" sz="2400" b="1" i="1" dirty="0" smtClean="0"/>
              <a:t>B</a:t>
            </a:r>
            <a:r>
              <a:rPr lang="en-GB" sz="2400" dirty="0" smtClean="0"/>
              <a:t> </a:t>
            </a:r>
            <a:r>
              <a:rPr lang="en-GB" sz="2400" dirty="0" err="1" smtClean="0"/>
              <a:t>diletakkan</a:t>
            </a:r>
            <a:r>
              <a:rPr lang="en-GB" sz="2400" dirty="0" smtClean="0"/>
              <a:t> </a:t>
            </a:r>
            <a:r>
              <a:rPr lang="en-GB" sz="2400" dirty="0" err="1" smtClean="0"/>
              <a:t>di</a:t>
            </a:r>
            <a:r>
              <a:rPr lang="en-GB" sz="2400" dirty="0" smtClean="0"/>
              <a:t> </a:t>
            </a:r>
            <a:r>
              <a:rPr lang="en-GB" sz="2400" dirty="0" err="1" smtClean="0"/>
              <a:t>atas</a:t>
            </a:r>
            <a:r>
              <a:rPr lang="en-GB" sz="2400" dirty="0" smtClean="0"/>
              <a:t> </a:t>
            </a:r>
            <a:r>
              <a:rPr lang="en-GB" sz="2400" dirty="0" err="1" smtClean="0"/>
              <a:t>balok</a:t>
            </a:r>
            <a:r>
              <a:rPr lang="en-GB" sz="2400" dirty="0" smtClean="0"/>
              <a:t> </a:t>
            </a:r>
            <a:r>
              <a:rPr lang="en-GB" sz="2400" b="1" i="1" dirty="0" smtClean="0"/>
              <a:t>P</a:t>
            </a:r>
            <a:r>
              <a:rPr lang="en-GB" sz="2400" dirty="0" smtClean="0"/>
              <a:t> </a:t>
            </a:r>
            <a:r>
              <a:rPr lang="en-GB" sz="2400" dirty="0" err="1" smtClean="0"/>
              <a:t>seperti</a:t>
            </a:r>
            <a:r>
              <a:rPr lang="en-GB" sz="2400" dirty="0" smtClean="0"/>
              <a:t> yang </a:t>
            </a:r>
            <a:r>
              <a:rPr lang="en-GB" sz="2400" dirty="0" err="1" smtClean="0"/>
              <a:t>ditunjukkan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Gambar</a:t>
            </a:r>
            <a:r>
              <a:rPr lang="en-GB" sz="2400" dirty="0" smtClean="0"/>
              <a:t>,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koefisien</a:t>
            </a:r>
            <a:r>
              <a:rPr lang="en-GB" sz="2400" dirty="0" smtClean="0"/>
              <a:t> </a:t>
            </a:r>
            <a:r>
              <a:rPr lang="en-GB" sz="2400" dirty="0" err="1" smtClean="0"/>
              <a:t>gesekan</a:t>
            </a:r>
            <a:r>
              <a:rPr lang="en-GB" sz="2400" dirty="0" smtClean="0"/>
              <a:t> </a:t>
            </a:r>
            <a:r>
              <a:rPr lang="en-GB" sz="2400" dirty="0" err="1" smtClean="0"/>
              <a:t>statis</a:t>
            </a:r>
            <a:r>
              <a:rPr lang="en-GB" sz="2400" dirty="0" smtClean="0"/>
              <a:t> </a:t>
            </a:r>
            <a:r>
              <a:rPr lang="en-GB" sz="2400" dirty="0" err="1" smtClean="0"/>
              <a:t>antara</a:t>
            </a:r>
            <a:r>
              <a:rPr lang="en-GB" sz="2400" dirty="0" smtClean="0"/>
              <a:t> </a:t>
            </a:r>
            <a:r>
              <a:rPr lang="en-GB" sz="2400" dirty="0" err="1" smtClean="0"/>
              <a:t>kedua</a:t>
            </a:r>
            <a:r>
              <a:rPr lang="en-GB" sz="2400" dirty="0" smtClean="0"/>
              <a:t> </a:t>
            </a:r>
            <a:r>
              <a:rPr lang="en-GB" sz="2400" dirty="0" err="1" smtClean="0"/>
              <a:t>balok</a:t>
            </a:r>
            <a:r>
              <a:rPr lang="en-GB" sz="2400" dirty="0" smtClean="0"/>
              <a:t> </a:t>
            </a:r>
            <a:r>
              <a:rPr lang="en-GB" sz="2400" dirty="0" err="1" smtClean="0"/>
              <a:t>sebesar</a:t>
            </a:r>
            <a:r>
              <a:rPr lang="en-GB" sz="2400" dirty="0" smtClean="0"/>
              <a:t> </a:t>
            </a:r>
            <a:r>
              <a:rPr lang="en-GB" sz="2400" b="1" dirty="0" err="1" smtClean="0"/>
              <a:t>μ</a:t>
            </a:r>
            <a:r>
              <a:rPr lang="en-GB" sz="1600" b="1" dirty="0" err="1" smtClean="0"/>
              <a:t>s</a:t>
            </a:r>
            <a:r>
              <a:rPr lang="en-GB" sz="2400" dirty="0" smtClean="0"/>
              <a:t> = 0,6. </a:t>
            </a:r>
            <a:r>
              <a:rPr lang="en-GB" sz="2400" dirty="0" err="1" smtClean="0"/>
              <a:t>Tentukan</a:t>
            </a:r>
            <a:r>
              <a:rPr lang="en-GB" sz="2400" dirty="0" smtClean="0"/>
              <a:t> </a:t>
            </a:r>
            <a:r>
              <a:rPr lang="en-GB" sz="2400" dirty="0" smtClean="0"/>
              <a:t>amplitude </a:t>
            </a:r>
            <a:r>
              <a:rPr lang="en-GB" sz="2400" dirty="0" err="1" smtClean="0"/>
              <a:t>maksimum</a:t>
            </a:r>
            <a:r>
              <a:rPr lang="en-GB" sz="2400" dirty="0" smtClean="0"/>
              <a:t> </a:t>
            </a:r>
            <a:r>
              <a:rPr lang="en-GB" sz="2400" dirty="0" err="1" smtClean="0"/>
              <a:t>osilasi</a:t>
            </a:r>
            <a:r>
              <a:rPr lang="en-GB" sz="2400" dirty="0" smtClean="0"/>
              <a:t> </a:t>
            </a:r>
            <a:r>
              <a:rPr lang="en-GB" sz="2400" dirty="0" err="1" smtClean="0"/>
              <a:t>harmonik</a:t>
            </a:r>
            <a:r>
              <a:rPr lang="en-GB" sz="2400" dirty="0" smtClean="0"/>
              <a:t> yang </a:t>
            </a:r>
            <a:r>
              <a:rPr lang="en-GB" sz="2400" dirty="0" err="1" smtClean="0"/>
              <a:t>dapat</a:t>
            </a:r>
            <a:r>
              <a:rPr lang="en-GB" sz="2400" dirty="0" smtClean="0"/>
              <a:t> </a:t>
            </a:r>
            <a:r>
              <a:rPr lang="en-GB" sz="2400" dirty="0" err="1" smtClean="0"/>
              <a:t>terjadi</a:t>
            </a:r>
            <a:r>
              <a:rPr lang="en-GB" sz="2400" dirty="0" smtClean="0"/>
              <a:t> agar </a:t>
            </a:r>
            <a:r>
              <a:rPr lang="en-GB" sz="2400" dirty="0" err="1" smtClean="0"/>
              <a:t>balok</a:t>
            </a:r>
            <a:r>
              <a:rPr lang="en-GB" sz="2400" dirty="0" smtClean="0"/>
              <a:t> </a:t>
            </a:r>
            <a:r>
              <a:rPr lang="en-GB" sz="2400" b="1" i="1" dirty="0" smtClean="0"/>
              <a:t>B</a:t>
            </a:r>
            <a:r>
              <a:rPr lang="en-GB" sz="2400" dirty="0" smtClean="0"/>
              <a:t> </a:t>
            </a:r>
            <a:r>
              <a:rPr lang="en-GB" sz="2400" dirty="0" err="1" smtClean="0"/>
              <a:t>tidak</a:t>
            </a:r>
            <a:r>
              <a:rPr lang="en-GB" sz="2400" dirty="0" smtClean="0"/>
              <a:t> </a:t>
            </a:r>
            <a:r>
              <a:rPr lang="en-GB" sz="2400" dirty="0" smtClean="0"/>
              <a:t>slip</a:t>
            </a:r>
            <a:r>
              <a:rPr lang="en-GB" sz="2400" dirty="0" smtClean="0"/>
              <a:t>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6829" y="1056889"/>
            <a:ext cx="3279689" cy="486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49581" y="1359241"/>
            <a:ext cx="6734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err="1" smtClean="0"/>
              <a:t>Sebuah</a:t>
            </a:r>
            <a:r>
              <a:rPr lang="en-GB" sz="2400" dirty="0" smtClean="0"/>
              <a:t> </a:t>
            </a:r>
            <a:r>
              <a:rPr lang="en-GB" sz="2400" dirty="0" err="1" smtClean="0"/>
              <a:t>bandul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panjang</a:t>
            </a:r>
            <a:r>
              <a:rPr lang="en-GB" sz="2400" dirty="0" smtClean="0"/>
              <a:t> L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massa</a:t>
            </a:r>
            <a:r>
              <a:rPr lang="en-GB" sz="2400" dirty="0" smtClean="0"/>
              <a:t> M </a:t>
            </a:r>
            <a:r>
              <a:rPr lang="en-GB" sz="2400" dirty="0" err="1" smtClean="0"/>
              <a:t>dihubungkan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pegas</a:t>
            </a:r>
            <a:r>
              <a:rPr lang="en-GB" sz="2400" dirty="0" smtClean="0"/>
              <a:t> yang </a:t>
            </a:r>
            <a:r>
              <a:rPr lang="en-GB" sz="2400" dirty="0" err="1" smtClean="0"/>
              <a:t>memiliki</a:t>
            </a:r>
            <a:r>
              <a:rPr lang="en-GB" sz="2400" dirty="0" smtClean="0"/>
              <a:t> </a:t>
            </a:r>
            <a:r>
              <a:rPr lang="en-GB" sz="2400" dirty="0" err="1" smtClean="0"/>
              <a:t>konstanta</a:t>
            </a:r>
            <a:r>
              <a:rPr lang="en-GB" sz="2400" dirty="0" smtClean="0"/>
              <a:t> </a:t>
            </a:r>
            <a:r>
              <a:rPr lang="en-GB" sz="2400" i="1" dirty="0" smtClean="0"/>
              <a:t>k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jarak</a:t>
            </a:r>
            <a:r>
              <a:rPr lang="en-GB" sz="2400" dirty="0" smtClean="0"/>
              <a:t> h </a:t>
            </a:r>
            <a:r>
              <a:rPr lang="en-GB" sz="2400" dirty="0" err="1" smtClean="0"/>
              <a:t>dari</a:t>
            </a:r>
            <a:r>
              <a:rPr lang="en-GB" sz="2400" dirty="0" smtClean="0"/>
              <a:t> </a:t>
            </a:r>
            <a:r>
              <a:rPr lang="en-GB" sz="2400" dirty="0" err="1" smtClean="0"/>
              <a:t>langit-langit</a:t>
            </a:r>
            <a:r>
              <a:rPr lang="en-GB" sz="2400" dirty="0" smtClean="0"/>
              <a:t> </a:t>
            </a:r>
            <a:r>
              <a:rPr lang="en-GB" sz="2400" dirty="0" err="1" smtClean="0"/>
              <a:t>seperti</a:t>
            </a:r>
            <a:r>
              <a:rPr lang="en-GB" sz="2400" dirty="0" smtClean="0"/>
              <a:t> </a:t>
            </a:r>
            <a:r>
              <a:rPr lang="en-GB" sz="2400" dirty="0" err="1" smtClean="0"/>
              <a:t>ditunjukkan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Gambar</a:t>
            </a:r>
            <a:r>
              <a:rPr lang="en-GB" sz="2400" dirty="0" smtClean="0"/>
              <a:t>. </a:t>
            </a:r>
            <a:r>
              <a:rPr lang="en-GB" sz="2400" dirty="0" err="1" smtClean="0"/>
              <a:t>Tentukan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dirty="0" err="1" smtClean="0"/>
              <a:t>osilasi</a:t>
            </a:r>
            <a:r>
              <a:rPr lang="en-GB" sz="2400" dirty="0" smtClean="0"/>
              <a:t> </a:t>
            </a:r>
            <a:r>
              <a:rPr lang="en-GB" sz="2400" dirty="0" err="1" smtClean="0"/>
              <a:t>harmonik</a:t>
            </a:r>
            <a:r>
              <a:rPr lang="en-GB" sz="2400" dirty="0" smtClean="0"/>
              <a:t> </a:t>
            </a:r>
            <a:r>
              <a:rPr lang="en-GB" sz="2400" dirty="0" err="1" smtClean="0"/>
              <a:t>jika</a:t>
            </a:r>
            <a:r>
              <a:rPr lang="en-GB" sz="2400" dirty="0" smtClean="0"/>
              <a:t> pendulum </a:t>
            </a:r>
            <a:r>
              <a:rPr lang="en-GB" sz="2400" dirty="0" err="1" smtClean="0"/>
              <a:t>tersebut</a:t>
            </a:r>
            <a:r>
              <a:rPr lang="en-GB" sz="2400" dirty="0" smtClean="0"/>
              <a:t> </a:t>
            </a:r>
            <a:r>
              <a:rPr lang="en-GB" sz="2400" dirty="0" err="1" smtClean="0"/>
              <a:t>diayunkan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sudut</a:t>
            </a:r>
            <a:r>
              <a:rPr lang="en-GB" sz="2400" dirty="0" smtClean="0"/>
              <a:t> yang </a:t>
            </a:r>
            <a:r>
              <a:rPr lang="en-GB" sz="2400" dirty="0" err="1" smtClean="0"/>
              <a:t>kecil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906" y="1327022"/>
            <a:ext cx="4019214" cy="254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33324" y="1298833"/>
            <a:ext cx="6907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err="1" smtClean="0"/>
              <a:t>Papan</a:t>
            </a:r>
            <a:r>
              <a:rPr lang="en-GB" sz="2400" dirty="0" smtClean="0"/>
              <a:t> horizontal </a:t>
            </a:r>
            <a:r>
              <a:rPr lang="en-GB" sz="2400" dirty="0" err="1" smtClean="0"/>
              <a:t>bermassa</a:t>
            </a:r>
            <a:r>
              <a:rPr lang="en-GB" sz="2400" dirty="0" smtClean="0"/>
              <a:t> </a:t>
            </a:r>
            <a:r>
              <a:rPr lang="en-GB" sz="2400" i="1" dirty="0" smtClean="0"/>
              <a:t>m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panjang</a:t>
            </a:r>
            <a:r>
              <a:rPr lang="en-GB" sz="2400" dirty="0" smtClean="0"/>
              <a:t> </a:t>
            </a:r>
            <a:r>
              <a:rPr lang="en-GB" sz="2400" i="1" dirty="0" smtClean="0"/>
              <a:t>L</a:t>
            </a:r>
            <a:r>
              <a:rPr lang="en-GB" sz="2400" dirty="0" smtClean="0"/>
              <a:t> </a:t>
            </a:r>
            <a:r>
              <a:rPr lang="en-GB" sz="2400" dirty="0" err="1" smtClean="0"/>
              <a:t>diputar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salah</a:t>
            </a:r>
            <a:r>
              <a:rPr lang="en-GB" sz="2400" dirty="0" smtClean="0"/>
              <a:t> </a:t>
            </a:r>
            <a:r>
              <a:rPr lang="en-GB" sz="2400" dirty="0" err="1" smtClean="0"/>
              <a:t>satu</a:t>
            </a:r>
            <a:r>
              <a:rPr lang="en-GB" sz="2400" dirty="0" smtClean="0"/>
              <a:t> </a:t>
            </a:r>
            <a:r>
              <a:rPr lang="en-GB" sz="2400" dirty="0" err="1" smtClean="0"/>
              <a:t>ujung</a:t>
            </a:r>
            <a:r>
              <a:rPr lang="en-GB" sz="2400" dirty="0" smtClean="0"/>
              <a:t>. Ujung </a:t>
            </a:r>
            <a:r>
              <a:rPr lang="en-GB" sz="2400" dirty="0" err="1" smtClean="0"/>
              <a:t>papan</a:t>
            </a:r>
            <a:r>
              <a:rPr lang="en-GB" sz="2400" dirty="0" smtClean="0"/>
              <a:t> </a:t>
            </a:r>
            <a:r>
              <a:rPr lang="en-GB" sz="2400" dirty="0" err="1" smtClean="0"/>
              <a:t>lainnya</a:t>
            </a:r>
            <a:r>
              <a:rPr lang="en-GB" sz="2400" dirty="0" smtClean="0"/>
              <a:t> </a:t>
            </a:r>
            <a:r>
              <a:rPr lang="en-GB" sz="2400" dirty="0" err="1" smtClean="0"/>
              <a:t>dihubungkan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pegas</a:t>
            </a:r>
            <a:r>
              <a:rPr lang="en-GB" sz="2400" dirty="0" smtClean="0"/>
              <a:t> </a:t>
            </a:r>
            <a:r>
              <a:rPr lang="en-GB" sz="2400" dirty="0" err="1" smtClean="0"/>
              <a:t>konstanta</a:t>
            </a:r>
            <a:r>
              <a:rPr lang="en-GB" sz="2400" dirty="0" smtClean="0"/>
              <a:t> k </a:t>
            </a:r>
            <a:r>
              <a:rPr lang="en-GB" sz="2400" dirty="0" err="1" smtClean="0"/>
              <a:t>seperti</a:t>
            </a:r>
            <a:r>
              <a:rPr lang="en-GB" sz="2400" dirty="0" smtClean="0"/>
              <a:t> </a:t>
            </a:r>
            <a:r>
              <a:rPr lang="en-GB" sz="2400" dirty="0" err="1" smtClean="0"/>
              <a:t>ditunjukkan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Gambar</a:t>
            </a:r>
            <a:r>
              <a:rPr lang="en-GB" sz="2400" dirty="0" smtClean="0"/>
              <a:t>. </a:t>
            </a:r>
            <a:r>
              <a:rPr lang="en-GB" sz="2400" dirty="0" err="1" smtClean="0"/>
              <a:t>Momen</a:t>
            </a:r>
            <a:r>
              <a:rPr lang="en-GB" sz="2400" dirty="0" smtClean="0"/>
              <a:t> </a:t>
            </a:r>
            <a:r>
              <a:rPr lang="en-GB" sz="2400" dirty="0" err="1" smtClean="0"/>
              <a:t>inersia</a:t>
            </a:r>
            <a:r>
              <a:rPr lang="en-GB" sz="2400" dirty="0" smtClean="0"/>
              <a:t> </a:t>
            </a:r>
            <a:r>
              <a:rPr lang="en-GB" sz="2400" dirty="0" err="1" smtClean="0"/>
              <a:t>papan</a:t>
            </a:r>
            <a:r>
              <a:rPr lang="en-GB" sz="2400" dirty="0" smtClean="0"/>
              <a:t> </a:t>
            </a:r>
            <a:r>
              <a:rPr lang="en-GB" sz="2400" dirty="0" err="1" smtClean="0"/>
              <a:t>terhadap</a:t>
            </a:r>
            <a:r>
              <a:rPr lang="en-GB" sz="2400" dirty="0" smtClean="0"/>
              <a:t> </a:t>
            </a:r>
            <a:r>
              <a:rPr lang="en-GB" sz="2400" dirty="0" err="1" smtClean="0"/>
              <a:t>titik</a:t>
            </a:r>
            <a:r>
              <a:rPr lang="en-GB" sz="2400" dirty="0" smtClean="0"/>
              <a:t> </a:t>
            </a:r>
            <a:r>
              <a:rPr lang="en-GB" sz="2400" dirty="0" err="1" smtClean="0"/>
              <a:t>putar</a:t>
            </a:r>
            <a:r>
              <a:rPr lang="en-GB" sz="2400" dirty="0" smtClean="0"/>
              <a:t> </a:t>
            </a:r>
            <a:r>
              <a:rPr lang="en-GB" sz="2400" dirty="0" err="1" smtClean="0"/>
              <a:t>adalah</a:t>
            </a:r>
            <a:r>
              <a:rPr lang="en-GB" sz="2400" dirty="0" smtClean="0"/>
              <a:t> 1/3 </a:t>
            </a:r>
            <a:r>
              <a:rPr lang="en-GB" sz="2400" dirty="0" err="1" smtClean="0"/>
              <a:t>mL</a:t>
            </a:r>
            <a:r>
              <a:rPr lang="en-US" sz="2400" baseline="30000" dirty="0" smtClean="0">
                <a:cs typeface="Arial" charset="0"/>
              </a:rPr>
              <a:t>2</a:t>
            </a:r>
            <a:r>
              <a:rPr lang="en-GB" sz="2400" dirty="0" smtClean="0"/>
              <a:t>. </a:t>
            </a:r>
            <a:r>
              <a:rPr lang="en-GB" sz="2400" dirty="0" err="1" smtClean="0"/>
              <a:t>Papan</a:t>
            </a:r>
            <a:r>
              <a:rPr lang="en-GB" sz="2400" dirty="0" smtClean="0"/>
              <a:t> </a:t>
            </a:r>
            <a:r>
              <a:rPr lang="en-GB" sz="2400" dirty="0" err="1" smtClean="0"/>
              <a:t>dipindahkan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sudut</a:t>
            </a:r>
            <a:r>
              <a:rPr lang="en-GB" sz="2400" dirty="0" smtClean="0"/>
              <a:t> </a:t>
            </a:r>
            <a:r>
              <a:rPr lang="en-GB" sz="2400" dirty="0" err="1" smtClean="0"/>
              <a:t>kecil</a:t>
            </a:r>
            <a:r>
              <a:rPr lang="en-GB" sz="2400" dirty="0" smtClean="0"/>
              <a:t> </a:t>
            </a:r>
            <a:r>
              <a:rPr lang="el-GR" sz="2400" dirty="0" smtClean="0"/>
              <a:t>θ</a:t>
            </a:r>
            <a:r>
              <a:rPr lang="en-US" sz="2400" dirty="0" smtClean="0"/>
              <a:t> </a:t>
            </a:r>
            <a:r>
              <a:rPr lang="en-GB" sz="2400" dirty="0" err="1" smtClean="0"/>
              <a:t>dari</a:t>
            </a:r>
            <a:r>
              <a:rPr lang="en-GB" sz="2400" dirty="0" smtClean="0"/>
              <a:t> </a:t>
            </a:r>
            <a:r>
              <a:rPr lang="en-GB" sz="2400" dirty="0" err="1" smtClean="0"/>
              <a:t>posisi</a:t>
            </a:r>
            <a:r>
              <a:rPr lang="en-GB" sz="2400" dirty="0" smtClean="0"/>
              <a:t> </a:t>
            </a:r>
            <a:r>
              <a:rPr lang="en-GB" sz="2400" dirty="0" err="1" smtClean="0"/>
              <a:t>keseimbangan</a:t>
            </a:r>
            <a:r>
              <a:rPr lang="en-GB" sz="2400" dirty="0" smtClean="0"/>
              <a:t> </a:t>
            </a:r>
            <a:r>
              <a:rPr lang="en-GB" sz="2400" dirty="0" err="1" smtClean="0"/>
              <a:t>horisontal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dilepaskan</a:t>
            </a:r>
            <a:r>
              <a:rPr lang="en-GB" sz="2400" dirty="0" smtClean="0"/>
              <a:t>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err="1" smtClean="0"/>
              <a:t>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bahwa</a:t>
            </a:r>
            <a:r>
              <a:rPr lang="en-GB" sz="2400" dirty="0" smtClean="0"/>
              <a:t> </a:t>
            </a:r>
            <a:r>
              <a:rPr lang="en-GB" sz="2400" dirty="0" err="1" smtClean="0"/>
              <a:t>ia</a:t>
            </a:r>
            <a:r>
              <a:rPr lang="en-GB" sz="2400" dirty="0" smtClean="0"/>
              <a:t> </a:t>
            </a:r>
            <a:r>
              <a:rPr lang="en-GB" sz="2400" dirty="0" err="1" smtClean="0"/>
              <a:t>bergerak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gerakan</a:t>
            </a:r>
            <a:r>
              <a:rPr lang="en-GB" sz="2400" dirty="0" smtClean="0"/>
              <a:t> </a:t>
            </a:r>
            <a:r>
              <a:rPr lang="en-GB" sz="2400" dirty="0" err="1" smtClean="0"/>
              <a:t>harmonik</a:t>
            </a:r>
            <a:r>
              <a:rPr lang="en-GB" sz="2400" dirty="0" smtClean="0"/>
              <a:t> </a:t>
            </a:r>
            <a:r>
              <a:rPr lang="en-GB" sz="2400" dirty="0" err="1" smtClean="0"/>
              <a:t>sederhana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dirty="0" err="1" smtClean="0"/>
              <a:t>sudut</a:t>
            </a:r>
            <a:r>
              <a:rPr lang="en-GB" sz="2400" dirty="0" smtClean="0"/>
              <a:t>  </a:t>
            </a:r>
            <a:endParaRPr lang="en-GB" sz="2400" dirty="0" smtClean="0"/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err="1" smtClean="0"/>
              <a:t>Evaluasi</a:t>
            </a:r>
            <a:r>
              <a:rPr lang="en-GB" sz="2400" dirty="0" smtClean="0"/>
              <a:t> </a:t>
            </a: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dirty="0" err="1" smtClean="0"/>
              <a:t>jika</a:t>
            </a:r>
            <a:r>
              <a:rPr lang="en-GB" sz="2400" dirty="0" smtClean="0"/>
              <a:t> </a:t>
            </a:r>
            <a:r>
              <a:rPr lang="en-GB" sz="2400" dirty="0" err="1" smtClean="0"/>
              <a:t>massa</a:t>
            </a:r>
            <a:r>
              <a:rPr lang="en-GB" sz="2400" dirty="0" smtClean="0"/>
              <a:t> 5 kg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pegas</a:t>
            </a:r>
            <a:r>
              <a:rPr lang="en-GB" sz="2400" dirty="0" smtClean="0"/>
              <a:t> </a:t>
            </a:r>
            <a:r>
              <a:rPr lang="en-GB" sz="2400" dirty="0" err="1" smtClean="0"/>
              <a:t>mempunyai</a:t>
            </a:r>
            <a:r>
              <a:rPr lang="en-GB" sz="2400" dirty="0" smtClean="0"/>
              <a:t> </a:t>
            </a:r>
            <a:r>
              <a:rPr lang="en-GB" sz="2400" dirty="0" err="1" smtClean="0"/>
              <a:t>konstanta</a:t>
            </a:r>
            <a:r>
              <a:rPr lang="en-GB" sz="2400" dirty="0" smtClean="0"/>
              <a:t> </a:t>
            </a:r>
            <a:r>
              <a:rPr lang="en-GB" sz="2400" dirty="0" err="1" smtClean="0"/>
              <a:t>pegas</a:t>
            </a:r>
            <a:r>
              <a:rPr lang="en-GB" sz="2400" dirty="0" smtClean="0"/>
              <a:t> 100 N/m.</a:t>
            </a:r>
            <a:endParaRPr lang="en-GB" sz="2400" dirty="0"/>
          </a:p>
        </p:txBody>
      </p:sp>
      <p:graphicFrame>
        <p:nvGraphicFramePr>
          <p:cNvPr id="37890" name="Object 15"/>
          <p:cNvGraphicFramePr>
            <a:graphicFrameLocks noChangeAspect="1"/>
          </p:cNvGraphicFramePr>
          <p:nvPr/>
        </p:nvGraphicFramePr>
        <p:xfrm>
          <a:off x="10795001" y="4208463"/>
          <a:ext cx="736600" cy="529815"/>
        </p:xfrm>
        <a:graphic>
          <a:graphicData uri="http://schemas.openxmlformats.org/presentationml/2006/ole">
            <p:oleObj spid="_x0000_s37890" name="Equation" r:id="rId6" imgW="609480" imgH="4442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138" y="1317624"/>
            <a:ext cx="447800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067301" y="1485900"/>
            <a:ext cx="6603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err="1" smtClean="0"/>
              <a:t>Sebuah</a:t>
            </a:r>
            <a:r>
              <a:rPr lang="en-GB" sz="2400" dirty="0" smtClean="0"/>
              <a:t> bola </a:t>
            </a:r>
            <a:r>
              <a:rPr lang="en-GB" sz="2400" dirty="0" err="1" smtClean="0"/>
              <a:t>bermassa</a:t>
            </a:r>
            <a:r>
              <a:rPr lang="en-GB" sz="2400" dirty="0" smtClean="0"/>
              <a:t> </a:t>
            </a:r>
            <a:r>
              <a:rPr lang="en-GB" sz="2400" b="1" i="1" dirty="0" smtClean="0"/>
              <a:t>m</a:t>
            </a:r>
            <a:r>
              <a:rPr lang="en-GB" sz="2400" dirty="0" smtClean="0"/>
              <a:t> </a:t>
            </a:r>
            <a:r>
              <a:rPr lang="en-GB" sz="2400" dirty="0" err="1" smtClean="0"/>
              <a:t>terhubung</a:t>
            </a:r>
            <a:r>
              <a:rPr lang="en-GB" sz="2400" dirty="0" smtClean="0"/>
              <a:t> </a:t>
            </a:r>
            <a:r>
              <a:rPr lang="en-GB" sz="2400" dirty="0" err="1" smtClean="0"/>
              <a:t>ke</a:t>
            </a:r>
            <a:r>
              <a:rPr lang="en-GB" sz="2400" dirty="0" smtClean="0"/>
              <a:t> </a:t>
            </a:r>
            <a:r>
              <a:rPr lang="en-GB" sz="2400" dirty="0" err="1" smtClean="0"/>
              <a:t>dua</a:t>
            </a:r>
            <a:r>
              <a:rPr lang="en-GB" sz="2400" dirty="0" smtClean="0"/>
              <a:t> </a:t>
            </a:r>
            <a:r>
              <a:rPr lang="en-GB" sz="2400" dirty="0" err="1" smtClean="0"/>
              <a:t>karet</a:t>
            </a:r>
            <a:r>
              <a:rPr lang="en-GB" sz="2400" dirty="0" smtClean="0"/>
              <a:t> </a:t>
            </a:r>
            <a:r>
              <a:rPr lang="en-GB" sz="2400" dirty="0" err="1" smtClean="0"/>
              <a:t>gelang</a:t>
            </a:r>
            <a:r>
              <a:rPr lang="en-GB" sz="2400" dirty="0" smtClean="0"/>
              <a:t> </a:t>
            </a:r>
            <a:r>
              <a:rPr lang="en-GB" sz="2400" dirty="0" err="1" smtClean="0"/>
              <a:t>panjang</a:t>
            </a:r>
            <a:r>
              <a:rPr lang="en-GB" sz="2400" dirty="0" smtClean="0"/>
              <a:t> </a:t>
            </a:r>
            <a:r>
              <a:rPr lang="en-GB" sz="2400" b="1" i="1" dirty="0" smtClean="0"/>
              <a:t>L</a:t>
            </a:r>
            <a:r>
              <a:rPr lang="en-GB" sz="2400" dirty="0" smtClean="0"/>
              <a:t>, </a:t>
            </a:r>
            <a:r>
              <a:rPr lang="en-GB" sz="2400" dirty="0" err="1" smtClean="0"/>
              <a:t>masing-masing</a:t>
            </a:r>
            <a:r>
              <a:rPr lang="en-GB" sz="2400" dirty="0" smtClean="0"/>
              <a:t> </a:t>
            </a:r>
            <a:r>
              <a:rPr lang="en-GB" sz="2400" dirty="0" err="1" smtClean="0"/>
              <a:t>di</a:t>
            </a:r>
            <a:r>
              <a:rPr lang="en-GB" sz="2400" dirty="0" smtClean="0"/>
              <a:t> </a:t>
            </a:r>
            <a:r>
              <a:rPr lang="en-GB" sz="2400" dirty="0" err="1" smtClean="0"/>
              <a:t>bawah</a:t>
            </a:r>
            <a:r>
              <a:rPr lang="en-GB" sz="2400" dirty="0" smtClean="0"/>
              <a:t> </a:t>
            </a:r>
            <a:r>
              <a:rPr lang="en-GB" sz="2400" dirty="0" err="1" smtClean="0"/>
              <a:t>tegangan</a:t>
            </a:r>
            <a:r>
              <a:rPr lang="en-GB" sz="2400" dirty="0" smtClean="0"/>
              <a:t> </a:t>
            </a:r>
            <a:r>
              <a:rPr lang="en-GB" sz="2400" b="1" i="1" dirty="0" smtClean="0"/>
              <a:t>T</a:t>
            </a:r>
            <a:r>
              <a:rPr lang="en-GB" sz="2400" dirty="0" smtClean="0"/>
              <a:t>, </a:t>
            </a:r>
            <a:r>
              <a:rPr lang="en-GB" sz="2400" dirty="0" err="1" smtClean="0"/>
              <a:t>seperti</a:t>
            </a:r>
            <a:r>
              <a:rPr lang="en-GB" sz="2400" dirty="0" smtClean="0"/>
              <a:t> </a:t>
            </a:r>
            <a:r>
              <a:rPr lang="en-GB" sz="2400" dirty="0" err="1" smtClean="0"/>
              <a:t>ditunjukkan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pada</a:t>
            </a:r>
            <a:r>
              <a:rPr lang="en-GB" sz="2400" dirty="0" smtClean="0"/>
              <a:t> </a:t>
            </a:r>
            <a:r>
              <a:rPr lang="en-GB" sz="2400" dirty="0" err="1" smtClean="0"/>
              <a:t>Gambar</a:t>
            </a:r>
            <a:r>
              <a:rPr lang="en-GB" sz="2400" dirty="0" smtClean="0"/>
              <a:t>. </a:t>
            </a:r>
            <a:r>
              <a:rPr lang="en-GB" sz="2400" dirty="0" smtClean="0"/>
              <a:t>B</a:t>
            </a:r>
            <a:r>
              <a:rPr lang="en-GB" sz="2400" dirty="0" smtClean="0"/>
              <a:t>ola </a:t>
            </a:r>
            <a:r>
              <a:rPr lang="en-GB" sz="2400" dirty="0" err="1" smtClean="0"/>
              <a:t>dipindahkan</a:t>
            </a:r>
            <a:r>
              <a:rPr lang="en-GB" sz="2400" dirty="0" smtClean="0"/>
              <a:t> </a:t>
            </a:r>
            <a:r>
              <a:rPr lang="en-GB" sz="2400" dirty="0" err="1" smtClean="0"/>
              <a:t>sejauh</a:t>
            </a:r>
            <a:r>
              <a:rPr lang="en-GB" sz="2400" dirty="0" smtClean="0"/>
              <a:t> </a:t>
            </a:r>
            <a:r>
              <a:rPr lang="en-GB" sz="2400" b="1" i="1" dirty="0" smtClean="0"/>
              <a:t>y</a:t>
            </a:r>
            <a:r>
              <a:rPr lang="en-GB" sz="2400" dirty="0" smtClean="0"/>
              <a:t> </a:t>
            </a:r>
            <a:r>
              <a:rPr lang="en-GB" sz="2400" dirty="0" err="1" smtClean="0"/>
              <a:t>tegak</a:t>
            </a:r>
            <a:r>
              <a:rPr lang="en-GB" sz="2400" dirty="0" smtClean="0"/>
              <a:t> </a:t>
            </a:r>
            <a:r>
              <a:rPr lang="en-GB" sz="2400" dirty="0" err="1" smtClean="0"/>
              <a:t>lurus</a:t>
            </a:r>
            <a:r>
              <a:rPr lang="en-GB" sz="2400" dirty="0" smtClean="0"/>
              <a:t> </a:t>
            </a:r>
            <a:r>
              <a:rPr lang="en-GB" sz="2400" dirty="0" err="1" smtClean="0"/>
              <a:t>ke</a:t>
            </a:r>
            <a:r>
              <a:rPr lang="en-GB" sz="2400" dirty="0" smtClean="0"/>
              <a:t> </a:t>
            </a:r>
            <a:r>
              <a:rPr lang="en-GB" sz="2400" dirty="0" err="1" smtClean="0"/>
              <a:t>panjang</a:t>
            </a:r>
            <a:r>
              <a:rPr lang="en-GB" sz="2400" dirty="0" smtClean="0"/>
              <a:t> </a:t>
            </a:r>
            <a:r>
              <a:rPr lang="en-GB" sz="2400" dirty="0" err="1" smtClean="0"/>
              <a:t>karet</a:t>
            </a:r>
            <a:r>
              <a:rPr lang="en-GB" sz="2400" dirty="0" smtClean="0"/>
              <a:t> </a:t>
            </a:r>
            <a:r>
              <a:rPr lang="en-GB" sz="2400" dirty="0" err="1" smtClean="0"/>
              <a:t>gelang</a:t>
            </a:r>
            <a:r>
              <a:rPr lang="en-GB" sz="2400" dirty="0" smtClean="0"/>
              <a:t>. </a:t>
            </a:r>
            <a:r>
              <a:rPr lang="en-GB" sz="2400" dirty="0" err="1" smtClean="0"/>
              <a:t>Anggap</a:t>
            </a:r>
            <a:r>
              <a:rPr lang="en-GB" sz="2400" dirty="0" smtClean="0"/>
              <a:t> </a:t>
            </a:r>
            <a:r>
              <a:rPr lang="en-GB" sz="2400" dirty="0" err="1" smtClean="0"/>
              <a:t>tegangan</a:t>
            </a:r>
            <a:r>
              <a:rPr lang="en-GB" sz="2400" dirty="0" smtClean="0"/>
              <a:t> </a:t>
            </a:r>
            <a:r>
              <a:rPr lang="en-GB" sz="2400" dirty="0" err="1" smtClean="0"/>
              <a:t>tidak</a:t>
            </a:r>
            <a:r>
              <a:rPr lang="en-GB" sz="2400" dirty="0" smtClean="0"/>
              <a:t> </a:t>
            </a:r>
            <a:r>
              <a:rPr lang="en-GB" sz="2400" dirty="0" err="1" smtClean="0"/>
              <a:t>berubah</a:t>
            </a:r>
            <a:r>
              <a:rPr lang="en-GB" sz="2400" dirty="0" smtClean="0"/>
              <a:t>,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tunjukkan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bahwa</a:t>
            </a:r>
            <a:r>
              <a:rPr lang="en-GB" sz="2400" dirty="0" smtClean="0"/>
              <a:t> </a:t>
            </a:r>
            <a:r>
              <a:rPr lang="en-GB" sz="2400" dirty="0" smtClean="0"/>
              <a:t>: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smtClean="0"/>
              <a:t>G</a:t>
            </a:r>
            <a:r>
              <a:rPr lang="en-GB" sz="2400" dirty="0" smtClean="0"/>
              <a:t>aya </a:t>
            </a:r>
            <a:r>
              <a:rPr lang="en-GB" sz="2400" dirty="0" err="1" smtClean="0"/>
              <a:t>pemulih</a:t>
            </a:r>
            <a:r>
              <a:rPr lang="en-GB" sz="2400" dirty="0" smtClean="0"/>
              <a:t> </a:t>
            </a:r>
            <a:r>
              <a:rPr lang="en-GB" sz="2400" dirty="0" err="1" smtClean="0"/>
              <a:t>adalah</a:t>
            </a:r>
            <a:r>
              <a:rPr lang="en-GB" sz="2400" dirty="0" smtClean="0"/>
              <a:t> </a:t>
            </a:r>
            <a:r>
              <a:rPr lang="en-GB" sz="2400" i="1" dirty="0" smtClean="0"/>
              <a:t>–(2T/L) y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GB" sz="2400" dirty="0" err="1" smtClean="0"/>
              <a:t>S</a:t>
            </a:r>
            <a:r>
              <a:rPr lang="en-GB" sz="2400" dirty="0" err="1" smtClean="0"/>
              <a:t>istem</a:t>
            </a:r>
            <a:r>
              <a:rPr lang="en-GB" sz="2400" dirty="0" smtClean="0"/>
              <a:t> </a:t>
            </a:r>
            <a:r>
              <a:rPr lang="en-GB" sz="2400" dirty="0" err="1" smtClean="0"/>
              <a:t>menunjukkan</a:t>
            </a:r>
            <a:r>
              <a:rPr lang="en-GB" sz="2400" dirty="0" smtClean="0"/>
              <a:t> </a:t>
            </a:r>
            <a:r>
              <a:rPr lang="en-GB" sz="2400" dirty="0" err="1" smtClean="0"/>
              <a:t>gerak</a:t>
            </a:r>
            <a:r>
              <a:rPr lang="en-GB" sz="2400" dirty="0" smtClean="0"/>
              <a:t> </a:t>
            </a:r>
            <a:r>
              <a:rPr lang="en-GB" sz="2400" dirty="0" err="1" smtClean="0"/>
              <a:t>harmonik</a:t>
            </a:r>
            <a:r>
              <a:rPr lang="en-GB" sz="2400" dirty="0" smtClean="0"/>
              <a:t> </a:t>
            </a:r>
            <a:r>
              <a:rPr lang="en-GB" sz="2400" dirty="0" err="1" smtClean="0"/>
              <a:t>sederhana</a:t>
            </a:r>
            <a:r>
              <a:rPr lang="en-GB" sz="2400" dirty="0" smtClean="0"/>
              <a:t>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frekuensi</a:t>
            </a:r>
            <a:r>
              <a:rPr lang="en-GB" sz="2400" dirty="0" smtClean="0"/>
              <a:t> </a:t>
            </a:r>
            <a:r>
              <a:rPr lang="en-GB" sz="2400" dirty="0" err="1" smtClean="0"/>
              <a:t>sudut</a:t>
            </a:r>
            <a:endParaRPr lang="en-GB" sz="2400" i="1" dirty="0"/>
          </a:p>
        </p:txBody>
      </p:sp>
      <p:graphicFrame>
        <p:nvGraphicFramePr>
          <p:cNvPr id="36867" name="Object 15"/>
          <p:cNvGraphicFramePr>
            <a:graphicFrameLocks noChangeAspect="1"/>
          </p:cNvGraphicFramePr>
          <p:nvPr/>
        </p:nvGraphicFramePr>
        <p:xfrm>
          <a:off x="8474075" y="4411663"/>
          <a:ext cx="782638" cy="530225"/>
        </p:xfrm>
        <a:graphic>
          <a:graphicData uri="http://schemas.openxmlformats.org/presentationml/2006/ole">
            <p:oleObj spid="_x0000_s36867" name="Equation" r:id="rId6" imgW="647640" imgH="4442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Gabungan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Getaran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Selaras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82635" y="1106445"/>
            <a:ext cx="8129565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Kombinasi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Searah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Berfrekuensi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Sama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900" y="1955800"/>
            <a:ext cx="71177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Tinjau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getar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(</a:t>
            </a:r>
            <a:r>
              <a:rPr lang="el-GR" dirty="0" smtClean="0"/>
              <a:t>ω</a:t>
            </a:r>
            <a:r>
              <a:rPr lang="en-US" dirty="0" smtClean="0"/>
              <a:t>), </a:t>
            </a:r>
            <a:r>
              <a:rPr lang="en-US" dirty="0" err="1" smtClean="0"/>
              <a:t>yaitu</a:t>
            </a:r>
            <a:r>
              <a:rPr lang="en-US" dirty="0" smtClean="0"/>
              <a:t> x</a:t>
            </a:r>
            <a:r>
              <a:rPr lang="en-US" sz="11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x</a:t>
            </a:r>
            <a:r>
              <a:rPr lang="en-US" sz="1200" dirty="0" smtClean="0"/>
              <a:t>2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selaras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selaras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selaras</a:t>
            </a:r>
            <a:r>
              <a:rPr lang="en-US" dirty="0" smtClean="0"/>
              <a:t> </a:t>
            </a:r>
            <a:r>
              <a:rPr lang="en-US" dirty="0" err="1" smtClean="0"/>
              <a:t>gabungan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Dengan</a:t>
            </a:r>
            <a:r>
              <a:rPr lang="en-US" dirty="0" smtClean="0"/>
              <a:t>,</a:t>
            </a:r>
          </a:p>
          <a:p>
            <a:endParaRPr lang="en-US" dirty="0" smtClean="0"/>
          </a:p>
          <a:p>
            <a:r>
              <a:rPr lang="en-US" dirty="0" smtClean="0"/>
              <a:t>			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graphicFrame>
        <p:nvGraphicFramePr>
          <p:cNvPr id="38914" name="Object 15"/>
          <p:cNvGraphicFramePr>
            <a:graphicFrameLocks noChangeAspect="1"/>
          </p:cNvGraphicFramePr>
          <p:nvPr/>
        </p:nvGraphicFramePr>
        <p:xfrm>
          <a:off x="793750" y="2617788"/>
          <a:ext cx="1489075" cy="257175"/>
        </p:xfrm>
        <a:graphic>
          <a:graphicData uri="http://schemas.openxmlformats.org/presentationml/2006/ole">
            <p:oleObj spid="_x0000_s38914" name="Equation" r:id="rId5" imgW="1231560" imgH="215640" progId="Equation.3">
              <p:embed/>
            </p:oleObj>
          </a:graphicData>
        </a:graphic>
      </p:graphicFrame>
      <p:graphicFrame>
        <p:nvGraphicFramePr>
          <p:cNvPr id="38915" name="Object 15"/>
          <p:cNvGraphicFramePr>
            <a:graphicFrameLocks noChangeAspect="1"/>
          </p:cNvGraphicFramePr>
          <p:nvPr/>
        </p:nvGraphicFramePr>
        <p:xfrm>
          <a:off x="788988" y="3494088"/>
          <a:ext cx="1550987" cy="257175"/>
        </p:xfrm>
        <a:graphic>
          <a:graphicData uri="http://schemas.openxmlformats.org/presentationml/2006/ole">
            <p:oleObj spid="_x0000_s38915" name="Equation" r:id="rId6" imgW="1282680" imgH="215640" progId="Equation.3">
              <p:embed/>
            </p:oleObj>
          </a:graphicData>
        </a:graphic>
      </p:graphicFrame>
      <p:graphicFrame>
        <p:nvGraphicFramePr>
          <p:cNvPr id="38916" name="Object 15"/>
          <p:cNvGraphicFramePr>
            <a:graphicFrameLocks noChangeAspect="1"/>
          </p:cNvGraphicFramePr>
          <p:nvPr/>
        </p:nvGraphicFramePr>
        <p:xfrm>
          <a:off x="779463" y="4306888"/>
          <a:ext cx="2027237" cy="257175"/>
        </p:xfrm>
        <a:graphic>
          <a:graphicData uri="http://schemas.openxmlformats.org/presentationml/2006/ole">
            <p:oleObj spid="_x0000_s38916" name="Equation" r:id="rId7" imgW="1676160" imgH="215640" progId="Equation.3">
              <p:embed/>
            </p:oleObj>
          </a:graphicData>
        </a:graphic>
      </p:graphicFrame>
      <p:graphicFrame>
        <p:nvGraphicFramePr>
          <p:cNvPr id="38917" name="Object 15"/>
          <p:cNvGraphicFramePr>
            <a:graphicFrameLocks noChangeAspect="1"/>
          </p:cNvGraphicFramePr>
          <p:nvPr/>
        </p:nvGraphicFramePr>
        <p:xfrm>
          <a:off x="849313" y="5138738"/>
          <a:ext cx="2473325" cy="574675"/>
        </p:xfrm>
        <a:graphic>
          <a:graphicData uri="http://schemas.openxmlformats.org/presentationml/2006/ole">
            <p:oleObj spid="_x0000_s38917" name="Equation" r:id="rId8" imgW="2044440" imgH="482400" progId="Equation.3">
              <p:embed/>
            </p:oleObj>
          </a:graphicData>
        </a:graphic>
      </p:graphicFrame>
      <p:graphicFrame>
        <p:nvGraphicFramePr>
          <p:cNvPr id="38918" name="Object 15"/>
          <p:cNvGraphicFramePr>
            <a:graphicFrameLocks noChangeAspect="1"/>
          </p:cNvGraphicFramePr>
          <p:nvPr/>
        </p:nvGraphicFramePr>
        <p:xfrm>
          <a:off x="4076700" y="5264150"/>
          <a:ext cx="2749550" cy="349250"/>
        </p:xfrm>
        <a:graphic>
          <a:graphicData uri="http://schemas.openxmlformats.org/presentationml/2006/ole">
            <p:oleObj spid="_x0000_s38918" name="Equation" r:id="rId9" imgW="2273040" imgH="291960" progId="Equation.3">
              <p:embed/>
            </p:oleObj>
          </a:graphicData>
        </a:graphic>
      </p:graphicFrame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31163" y="1787525"/>
            <a:ext cx="31146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Gabungan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Getaran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Selaras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82635" y="1106445"/>
            <a:ext cx="8129565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Kombinasi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2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yang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saling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tegak</a:t>
            </a:r>
            <a:r>
              <a:rPr lang="en-US" sz="32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lurus</a:t>
            </a:r>
            <a:endParaRPr lang="en-ID" sz="3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901" y="1955801"/>
            <a:ext cx="10934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Tinjau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tegak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r>
              <a:rPr lang="en-US" dirty="0" smtClean="0"/>
              <a:t>,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Misalkan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getarantersebut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l-GR" dirty="0" smtClean="0"/>
              <a:t>ω</a:t>
            </a:r>
            <a:r>
              <a:rPr lang="en-US" dirty="0" smtClean="0"/>
              <a:t>1=</a:t>
            </a:r>
            <a:r>
              <a:rPr lang="el-GR" dirty="0" smtClean="0"/>
              <a:t>ω</a:t>
            </a:r>
            <a:r>
              <a:rPr lang="en-US" dirty="0" smtClean="0"/>
              <a:t>2=</a:t>
            </a:r>
            <a:r>
              <a:rPr lang="el-GR" dirty="0" smtClean="0"/>
              <a:t>ω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</a:p>
          <a:p>
            <a:pPr marL="342900" indent="-342900"/>
            <a:r>
              <a:rPr lang="el-GR" dirty="0" smtClean="0"/>
              <a:t>φ</a:t>
            </a:r>
            <a:r>
              <a:rPr lang="en-US" dirty="0" smtClean="0"/>
              <a:t>x=</a:t>
            </a:r>
            <a:r>
              <a:rPr lang="el-GR" dirty="0" smtClean="0"/>
              <a:t>φ</a:t>
            </a:r>
            <a:r>
              <a:rPr lang="en-US" dirty="0" smtClean="0"/>
              <a:t>y=</a:t>
            </a:r>
            <a:r>
              <a:rPr lang="el-GR" dirty="0" smtClean="0"/>
              <a:t>φ</a:t>
            </a:r>
            <a:r>
              <a:rPr lang="en-US" dirty="0" smtClean="0"/>
              <a:t>.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demikian</a:t>
            </a:r>
            <a:r>
              <a:rPr lang="en-US" dirty="0" smtClean="0"/>
              <a:t> </a:t>
            </a:r>
            <a:r>
              <a:rPr lang="en-US" dirty="0" err="1" smtClean="0"/>
              <a:t>berlaku</a:t>
            </a:r>
            <a:r>
              <a:rPr lang="en-US" dirty="0" smtClean="0"/>
              <a:t> :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		 	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</a:p>
          <a:p>
            <a:pPr marL="342900" indent="-342900"/>
            <a:endParaRPr lang="en-US" dirty="0" smtClean="0"/>
          </a:p>
          <a:p>
            <a:pPr indent="355600"/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resultan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selaras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yang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tegak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membentuk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2.    </a:t>
            </a:r>
            <a:r>
              <a:rPr lang="en-US" dirty="0" err="1" smtClean="0"/>
              <a:t>Untuk</a:t>
            </a:r>
            <a:r>
              <a:rPr lang="en-US" dirty="0" smtClean="0"/>
              <a:t>                   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(</a:t>
            </a:r>
            <a:r>
              <a:rPr lang="el-GR" dirty="0" smtClean="0"/>
              <a:t>ω</a:t>
            </a:r>
            <a:r>
              <a:rPr lang="en-US" dirty="0" smtClean="0"/>
              <a:t>) </a:t>
            </a:r>
            <a:r>
              <a:rPr lang="en-US" dirty="0" err="1" smtClean="0"/>
              <a:t>berlaku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graphicFrame>
        <p:nvGraphicFramePr>
          <p:cNvPr id="38914" name="Object 15"/>
          <p:cNvGraphicFramePr>
            <a:graphicFrameLocks noChangeAspect="1"/>
          </p:cNvGraphicFramePr>
          <p:nvPr/>
        </p:nvGraphicFramePr>
        <p:xfrm>
          <a:off x="854075" y="2368550"/>
          <a:ext cx="1520825" cy="273050"/>
        </p:xfrm>
        <a:graphic>
          <a:graphicData uri="http://schemas.openxmlformats.org/presentationml/2006/ole">
            <p:oleObj spid="_x0000_s40962" name="Equation" r:id="rId5" imgW="1257120" imgH="228600" progId="Equation.3">
              <p:embed/>
            </p:oleObj>
          </a:graphicData>
        </a:graphic>
      </p:graphicFrame>
      <p:graphicFrame>
        <p:nvGraphicFramePr>
          <p:cNvPr id="38915" name="Object 15"/>
          <p:cNvGraphicFramePr>
            <a:graphicFrameLocks noChangeAspect="1"/>
          </p:cNvGraphicFramePr>
          <p:nvPr/>
        </p:nvGraphicFramePr>
        <p:xfrm>
          <a:off x="793750" y="2654300"/>
          <a:ext cx="1566863" cy="287338"/>
        </p:xfrm>
        <a:graphic>
          <a:graphicData uri="http://schemas.openxmlformats.org/presentationml/2006/ole">
            <p:oleObj spid="_x0000_s40963" name="Equation" r:id="rId6" imgW="1295280" imgH="241200" progId="Equation.3">
              <p:embed/>
            </p:oleObj>
          </a:graphicData>
        </a:graphic>
      </p:graphicFrame>
      <p:graphicFrame>
        <p:nvGraphicFramePr>
          <p:cNvPr id="38916" name="Object 15"/>
          <p:cNvGraphicFramePr>
            <a:graphicFrameLocks noChangeAspect="1"/>
          </p:cNvGraphicFramePr>
          <p:nvPr/>
        </p:nvGraphicFramePr>
        <p:xfrm>
          <a:off x="1101725" y="3784600"/>
          <a:ext cx="1304925" cy="514350"/>
        </p:xfrm>
        <a:graphic>
          <a:graphicData uri="http://schemas.openxmlformats.org/presentationml/2006/ole">
            <p:oleObj spid="_x0000_s40964" name="Equation" r:id="rId7" imgW="1079280" imgH="431640" progId="Equation.3">
              <p:embed/>
            </p:oleObj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3311525" y="3783013"/>
          <a:ext cx="720725" cy="544512"/>
        </p:xfrm>
        <a:graphic>
          <a:graphicData uri="http://schemas.openxmlformats.org/presentationml/2006/ole">
            <p:oleObj spid="_x0000_s40967" name="Equation" r:id="rId8" imgW="596880" imgH="457200" progId="Equation.3">
              <p:embed/>
            </p:oleObj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816100" y="5297488"/>
          <a:ext cx="890588" cy="333375"/>
        </p:xfrm>
        <a:graphic>
          <a:graphicData uri="http://schemas.openxmlformats.org/presentationml/2006/ole">
            <p:oleObj spid="_x0000_s40968" name="Equation" r:id="rId9" imgW="736560" imgH="279360" progId="Equation.3">
              <p:embed/>
            </p:oleObj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1243013" y="5748338"/>
          <a:ext cx="2470150" cy="576262"/>
        </p:xfrm>
        <a:graphic>
          <a:graphicData uri="http://schemas.openxmlformats.org/presentationml/2006/ole">
            <p:oleObj spid="_x0000_s40969" name="Equation" r:id="rId10" imgW="2044440" imgH="482400" progId="Equation.3">
              <p:embed/>
            </p:oleObj>
          </a:graphicData>
        </a:graphic>
      </p:graphicFrame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69288" y="720725"/>
            <a:ext cx="29432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47C08EC5-FBB9-4802-8C2A-2E32872A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Let’s check your understanding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5201" y="1117600"/>
            <a:ext cx="9486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yang </a:t>
            </a:r>
            <a:r>
              <a:rPr lang="en-US" dirty="0" err="1" smtClean="0"/>
              <a:t>bergerak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tegak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simpangan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                            </a:t>
            </a:r>
            <a:r>
              <a:rPr lang="en-US" dirty="0" err="1" smtClean="0"/>
              <a:t>dan</a:t>
            </a:r>
            <a:r>
              <a:rPr lang="en-US" dirty="0" smtClean="0"/>
              <a:t>                             </a:t>
            </a:r>
            <a:r>
              <a:rPr lang="en-US" dirty="0" err="1" smtClean="0"/>
              <a:t>disuperposisikan</a:t>
            </a:r>
            <a:r>
              <a:rPr lang="en-US" dirty="0" smtClean="0"/>
              <a:t>. </a:t>
            </a:r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gabungannta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sebutkan</a:t>
            </a:r>
            <a:r>
              <a:rPr lang="en-US" dirty="0" smtClean="0"/>
              <a:t> </a:t>
            </a:r>
            <a:r>
              <a:rPr lang="en-US" dirty="0" err="1" smtClean="0"/>
              <a:t>bentuknya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3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Tentukan</a:t>
            </a:r>
            <a:r>
              <a:rPr lang="en-US" dirty="0" smtClean="0"/>
              <a:t> :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getran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  <a:p>
            <a:pPr marL="342900" indent="-342900">
              <a:buFont typeface="+mj-lt"/>
              <a:buAutoNum type="alphaLcPeriod"/>
            </a:pP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simpangannya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setengah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simpangan</a:t>
            </a:r>
            <a:r>
              <a:rPr lang="en-US" dirty="0" smtClean="0"/>
              <a:t> </a:t>
            </a:r>
            <a:r>
              <a:rPr lang="en-US" dirty="0" err="1" smtClean="0"/>
              <a:t>maksimum</a:t>
            </a:r>
            <a:r>
              <a:rPr lang="en-US" dirty="0" smtClean="0"/>
              <a:t>, </a:t>
            </a:r>
            <a:r>
              <a:rPr lang="en-US" dirty="0" err="1" smtClean="0"/>
              <a:t>berapa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percepatan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superposisi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ketiga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9939" name="Object 15"/>
          <p:cNvGraphicFramePr>
            <a:graphicFrameLocks noChangeAspect="1"/>
          </p:cNvGraphicFramePr>
          <p:nvPr/>
        </p:nvGraphicFramePr>
        <p:xfrm>
          <a:off x="1860550" y="1468438"/>
          <a:ext cx="1258888" cy="242887"/>
        </p:xfrm>
        <a:graphic>
          <a:graphicData uri="http://schemas.openxmlformats.org/presentationml/2006/ole">
            <p:oleObj spid="_x0000_s39939" name="Equation" r:id="rId5" imgW="1041120" imgH="203040" progId="Equation.3">
              <p:embed/>
            </p:oleObj>
          </a:graphicData>
        </a:graphic>
      </p:graphicFrame>
      <p:graphicFrame>
        <p:nvGraphicFramePr>
          <p:cNvPr id="39940" name="Object 15"/>
          <p:cNvGraphicFramePr>
            <a:graphicFrameLocks noChangeAspect="1"/>
          </p:cNvGraphicFramePr>
          <p:nvPr/>
        </p:nvGraphicFramePr>
        <p:xfrm>
          <a:off x="3705225" y="1493838"/>
          <a:ext cx="1304925" cy="242887"/>
        </p:xfrm>
        <a:graphic>
          <a:graphicData uri="http://schemas.openxmlformats.org/presentationml/2006/ole">
            <p:oleObj spid="_x0000_s39940" name="Equation" r:id="rId6" imgW="1079280" imgH="203040" progId="Equation.3">
              <p:embed/>
            </p:oleObj>
          </a:graphicData>
        </a:graphic>
      </p:graphicFrame>
      <p:graphicFrame>
        <p:nvGraphicFramePr>
          <p:cNvPr id="39941" name="Object 15"/>
          <p:cNvGraphicFramePr>
            <a:graphicFrameLocks noChangeAspect="1"/>
          </p:cNvGraphicFramePr>
          <p:nvPr/>
        </p:nvGraphicFramePr>
        <p:xfrm>
          <a:off x="1096963" y="2641600"/>
          <a:ext cx="1289050" cy="258763"/>
        </p:xfrm>
        <a:graphic>
          <a:graphicData uri="http://schemas.openxmlformats.org/presentationml/2006/ole">
            <p:oleObj spid="_x0000_s39941" name="Equation" r:id="rId7" imgW="1066680" imgH="215640" progId="Equation.3">
              <p:embed/>
            </p:oleObj>
          </a:graphicData>
        </a:graphic>
      </p:graphicFrame>
      <p:graphicFrame>
        <p:nvGraphicFramePr>
          <p:cNvPr id="39944" name="Object 15"/>
          <p:cNvGraphicFramePr>
            <a:graphicFrameLocks noChangeAspect="1"/>
          </p:cNvGraphicFramePr>
          <p:nvPr/>
        </p:nvGraphicFramePr>
        <p:xfrm>
          <a:off x="1084263" y="2801938"/>
          <a:ext cx="1365250" cy="473075"/>
        </p:xfrm>
        <a:graphic>
          <a:graphicData uri="http://schemas.openxmlformats.org/presentationml/2006/ole">
            <p:oleObj spid="_x0000_s39944" name="Equation" r:id="rId8" imgW="1130040" imgH="393480" progId="Equation.3">
              <p:embed/>
            </p:oleObj>
          </a:graphicData>
        </a:graphic>
      </p:graphicFrame>
      <p:graphicFrame>
        <p:nvGraphicFramePr>
          <p:cNvPr id="39945" name="Object 15"/>
          <p:cNvGraphicFramePr>
            <a:graphicFrameLocks noChangeAspect="1"/>
          </p:cNvGraphicFramePr>
          <p:nvPr/>
        </p:nvGraphicFramePr>
        <p:xfrm>
          <a:off x="1087438" y="3244850"/>
          <a:ext cx="950912" cy="273050"/>
        </p:xfrm>
        <a:graphic>
          <a:graphicData uri="http://schemas.openxmlformats.org/presentationml/2006/ole">
            <p:oleObj spid="_x0000_s39945" name="Equation" r:id="rId9" imgW="78732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5201" y="1117600"/>
            <a:ext cx="94868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osilasi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 yang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tegak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r>
              <a:rPr lang="en-US" dirty="0" smtClean="0"/>
              <a:t>                           </a:t>
            </a:r>
            <a:r>
              <a:rPr lang="en-US" dirty="0" err="1" smtClean="0"/>
              <a:t>dan</a:t>
            </a:r>
            <a:r>
              <a:rPr lang="en-US" dirty="0" smtClean="0"/>
              <a:t> 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Tentukan</a:t>
            </a:r>
            <a:r>
              <a:rPr lang="en-US" dirty="0" smtClean="0"/>
              <a:t> :</a:t>
            </a:r>
          </a:p>
          <a:p>
            <a:pPr marL="342900" indent="-165100">
              <a:buFont typeface="+mj-lt"/>
              <a:buAutoNum type="alphaLcPeriod"/>
            </a:pPr>
            <a:r>
              <a:rPr lang="en-US" dirty="0" smtClean="0"/>
              <a:t> </a:t>
            </a:r>
            <a:r>
              <a:rPr lang="en-US" dirty="0" smtClean="0"/>
              <a:t>Beda </a:t>
            </a:r>
            <a:r>
              <a:rPr lang="en-US" dirty="0" err="1" smtClean="0"/>
              <a:t>fase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osilasi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  <a:p>
            <a:pPr marL="342900" indent="-165100">
              <a:buFont typeface="+mj-lt"/>
              <a:buAutoNum type="alphaLcPeriod"/>
            </a:pP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superposisi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osilasi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</a:p>
          <a:p>
            <a:pPr marL="342900" indent="-165100">
              <a:buFont typeface="+mj-lt"/>
              <a:buAutoNum type="alphaLcPeriod"/>
            </a:pPr>
            <a:r>
              <a:rPr lang="en-US" dirty="0" err="1" smtClean="0"/>
              <a:t>Kurva</a:t>
            </a:r>
            <a:r>
              <a:rPr lang="en-US" dirty="0" smtClean="0"/>
              <a:t> </a:t>
            </a:r>
            <a:r>
              <a:rPr lang="en-US" dirty="0" err="1" smtClean="0"/>
              <a:t>Lissajous</a:t>
            </a:r>
            <a:r>
              <a:rPr lang="en-US" dirty="0" smtClean="0"/>
              <a:t>.</a:t>
            </a:r>
          </a:p>
          <a:p>
            <a:pPr marL="342900" indent="-165100"/>
            <a:endParaRPr lang="en-US" dirty="0" smtClean="0"/>
          </a:p>
          <a:p>
            <a:pPr marL="88900" indent="-8890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dipengaruhi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berfrekuensi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simpangan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.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</a:t>
            </a:r>
          </a:p>
          <a:p>
            <a:pPr marL="88900" indent="-88900">
              <a:buFont typeface="Arial" pitchFamily="34" charset="0"/>
              <a:buChar char="•"/>
            </a:pPr>
            <a:endParaRPr lang="en-US" dirty="0" smtClean="0"/>
          </a:p>
          <a:p>
            <a:pPr marL="88900" indent="-88900">
              <a:buFont typeface="Arial" pitchFamily="34" charset="0"/>
              <a:buChar char="•"/>
            </a:pPr>
            <a:endParaRPr lang="en-US" dirty="0" smtClean="0"/>
          </a:p>
          <a:p>
            <a:pPr marL="88900" indent="-88900">
              <a:buFont typeface="Arial" pitchFamily="34" charset="0"/>
              <a:buChar char="•"/>
            </a:pPr>
            <a:endParaRPr lang="en-US" dirty="0" smtClean="0"/>
          </a:p>
          <a:p>
            <a:pPr marL="88900" indent="-88900"/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getaran</a:t>
            </a:r>
            <a:r>
              <a:rPr lang="en-US" dirty="0" smtClean="0"/>
              <a:t> </a:t>
            </a:r>
            <a:r>
              <a:rPr lang="en-US" dirty="0" err="1" smtClean="0"/>
              <a:t>resultannya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1987" name="Object 15"/>
          <p:cNvGraphicFramePr>
            <a:graphicFrameLocks noChangeAspect="1"/>
          </p:cNvGraphicFramePr>
          <p:nvPr/>
        </p:nvGraphicFramePr>
        <p:xfrm>
          <a:off x="7278688" y="1214438"/>
          <a:ext cx="1243012" cy="242887"/>
        </p:xfrm>
        <a:graphic>
          <a:graphicData uri="http://schemas.openxmlformats.org/presentationml/2006/ole">
            <p:oleObj spid="_x0000_s41987" name="Equation" r:id="rId5" imgW="1028520" imgH="203040" progId="Equation.3">
              <p:embed/>
            </p:oleObj>
          </a:graphicData>
        </a:graphic>
      </p:graphicFrame>
      <p:graphicFrame>
        <p:nvGraphicFramePr>
          <p:cNvPr id="41988" name="Object 15"/>
          <p:cNvGraphicFramePr>
            <a:graphicFrameLocks noChangeAspect="1"/>
          </p:cNvGraphicFramePr>
          <p:nvPr/>
        </p:nvGraphicFramePr>
        <p:xfrm>
          <a:off x="9039225" y="1049338"/>
          <a:ext cx="1303338" cy="473075"/>
        </p:xfrm>
        <a:graphic>
          <a:graphicData uri="http://schemas.openxmlformats.org/presentationml/2006/ole">
            <p:oleObj spid="_x0000_s41988" name="Equation" r:id="rId6" imgW="1079280" imgH="393480" progId="Equation.3">
              <p:embed/>
            </p:oleObj>
          </a:graphicData>
        </a:graphic>
      </p:graphicFrame>
      <p:graphicFrame>
        <p:nvGraphicFramePr>
          <p:cNvPr id="41990" name="Object 15"/>
          <p:cNvGraphicFramePr>
            <a:graphicFrameLocks noChangeAspect="1"/>
          </p:cNvGraphicFramePr>
          <p:nvPr/>
        </p:nvGraphicFramePr>
        <p:xfrm>
          <a:off x="1422400" y="3336925"/>
          <a:ext cx="1349375" cy="469900"/>
        </p:xfrm>
        <a:graphic>
          <a:graphicData uri="http://schemas.openxmlformats.org/presentationml/2006/ole">
            <p:oleObj spid="_x0000_s41990" name="Equation" r:id="rId7" imgW="1117440" imgH="393480" progId="Equation.3">
              <p:embed/>
            </p:oleObj>
          </a:graphicData>
        </a:graphic>
      </p:graphicFrame>
      <p:graphicFrame>
        <p:nvGraphicFramePr>
          <p:cNvPr id="41991" name="Object 15"/>
          <p:cNvGraphicFramePr>
            <a:graphicFrameLocks noChangeAspect="1"/>
          </p:cNvGraphicFramePr>
          <p:nvPr/>
        </p:nvGraphicFramePr>
        <p:xfrm>
          <a:off x="1395413" y="3835400"/>
          <a:ext cx="995362" cy="258763"/>
        </p:xfrm>
        <a:graphic>
          <a:graphicData uri="http://schemas.openxmlformats.org/presentationml/2006/ole">
            <p:oleObj spid="_x0000_s41991" name="Equation" r:id="rId8" imgW="825480" imgH="215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893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Getaran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pada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pegas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Massa yang </a:t>
                </a:r>
                <a:r>
                  <a:rPr lang="en-US" dirty="0" err="1" smtClean="0"/>
                  <a:t>dihubungkan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disamping</a:t>
                </a:r>
                <a:r>
                  <a:rPr lang="en-US" dirty="0" smtClean="0"/>
                  <a:t>) . </a:t>
                </a:r>
              </a:p>
              <a:p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ditarik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menggunakan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</a:p>
              <a:p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memberi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reaksi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kekiri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sebesar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(</a:t>
                </a:r>
                <a:r>
                  <a:rPr lang="en-US" dirty="0" err="1" smtClean="0"/>
                  <a:t>Hukum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aksi</a:t>
                </a:r>
                <a:r>
                  <a:rPr lang="en-US" dirty="0" err="1"/>
                  <a:t>-</a:t>
                </a:r>
                <a:r>
                  <a:rPr lang="en-US" dirty="0" err="1" smtClean="0"/>
                  <a:t>reaksi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). Gaya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</a:p>
              <a:p>
                <a:r>
                  <a:rPr lang="en-US" dirty="0" err="1" smtClean="0"/>
                  <a:t>Jika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tarik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tidak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melampui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batas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elastistas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:r>
                  <a:rPr lang="en-US" dirty="0" err="1" smtClean="0"/>
                  <a:t>sebanding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/>
                  <a:t>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tariknya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𝑘𝑥</m:t>
                    </m:r>
                  </m:oMath>
                </a14:m>
                <a:r>
                  <a:rPr lang="en-US" dirty="0" smtClean="0"/>
                  <a:t>  </a:t>
                </a:r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demikian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berlaku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𝑘𝑥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𝑚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5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11"/>
          <a:stretch/>
        </p:blipFill>
        <p:spPr bwMode="auto">
          <a:xfrm>
            <a:off x="8723590" y="1723885"/>
            <a:ext cx="3410124" cy="431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49356444"/>
              </p:ext>
            </p:extLst>
          </p:nvPr>
        </p:nvGraphicFramePr>
        <p:xfrm>
          <a:off x="620329" y="5267199"/>
          <a:ext cx="3811588" cy="766762"/>
        </p:xfrm>
        <a:graphic>
          <a:graphicData uri="http://schemas.openxmlformats.org/presentationml/2006/ole">
            <p:oleObj spid="_x0000_s2116" name="Equation" r:id="rId7" imgW="2209680" imgH="44424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5571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xmlns="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9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Solusi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Gerak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prstClr val="white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prstClr val="white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/>
              <a:lstStyle/>
              <a:p>
                <a:r>
                  <a:rPr lang="en-US" dirty="0" smtClean="0"/>
                  <a:t>Persamaan </a:t>
                </a:r>
                <a:r>
                  <a:rPr lang="en-US" dirty="0" err="1" smtClean="0"/>
                  <a:t>gerak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Saat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benda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ditarik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menarik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</a:t>
                </a:r>
                <a:r>
                  <a:rPr lang="en-US" dirty="0"/>
                  <a:t> </a:t>
                </a:r>
                <a:r>
                  <a:rPr lang="en-US" dirty="0" err="1" smtClean="0"/>
                  <a:t>kiri</a:t>
                </a:r>
                <a:r>
                  <a:rPr lang="en-US" dirty="0" smtClean="0"/>
                  <a:t>,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berlaku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sebaliknya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err="1" smtClean="0"/>
                  <a:t>Gerak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membentuk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osilasi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harmonik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berulang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dirty="0" err="1"/>
                  <a:t>d</a:t>
                </a:r>
                <a:r>
                  <a:rPr lang="en-US" dirty="0" err="1" smtClean="0"/>
                  <a:t>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simpangan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terjauh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amplitudo</a:t>
                </a:r>
                <a:r>
                  <a:rPr lang="en-US" dirty="0" smtClean="0"/>
                  <a:t>) A  </a:t>
                </a:r>
                <a:r>
                  <a:rPr lang="en-US" dirty="0" err="1" smtClean="0"/>
                  <a:t>dan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:r>
                  <a:rPr lang="en-US" dirty="0" err="1" smtClean="0"/>
                  <a:t>frekuensi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sudut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Simpangan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setiap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 atau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Lantas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bagaimana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4" cstate="print"/>
                <a:stretch>
                  <a:fillRect l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1897" y="1390587"/>
            <a:ext cx="3408362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51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Solusi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Gerak</a:t>
            </a:r>
            <a:r>
              <a:rPr lang="en-US" sz="40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Harmonik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/>
              <a:lstStyle/>
              <a:p>
                <a:r>
                  <a:rPr lang="en-US" dirty="0" smtClean="0"/>
                  <a:t>Persamaan </a:t>
                </a:r>
                <a:r>
                  <a:rPr lang="en-US" dirty="0" err="1"/>
                  <a:t>gerak</a:t>
                </a:r>
                <a:r>
                  <a:rPr lang="en-US" dirty="0"/>
                  <a:t>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pegas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mensubtitusikan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persamaan-persaan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ini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gerak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akan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didapatkan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5" cstate="print"/>
                <a:stretch>
                  <a:fillRect l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829" y="2444830"/>
            <a:ext cx="522992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3921" y="5029678"/>
            <a:ext cx="1605641" cy="12659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84715498"/>
              </p:ext>
            </p:extLst>
          </p:nvPr>
        </p:nvGraphicFramePr>
        <p:xfrm>
          <a:off x="620329" y="5159067"/>
          <a:ext cx="3492565" cy="802346"/>
        </p:xfrm>
        <a:graphic>
          <a:graphicData uri="http://schemas.openxmlformats.org/presentationml/2006/ole">
            <p:oleObj spid="_x0000_s3178" name="Equation" r:id="rId8" imgW="1879560" imgH="431640" progId="">
              <p:embed/>
            </p:oleObj>
          </a:graphicData>
        </a:graphic>
      </p:graphicFrame>
      <p:sp>
        <p:nvSpPr>
          <p:cNvPr id="3" name="Right Arrow 2"/>
          <p:cNvSpPr/>
          <p:nvPr/>
        </p:nvSpPr>
        <p:spPr>
          <a:xfrm>
            <a:off x="4203238" y="5361711"/>
            <a:ext cx="782866" cy="415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33354005"/>
              </p:ext>
            </p:extLst>
          </p:nvPr>
        </p:nvGraphicFramePr>
        <p:xfrm>
          <a:off x="5021002" y="5242183"/>
          <a:ext cx="768350" cy="595313"/>
        </p:xfrm>
        <a:graphic>
          <a:graphicData uri="http://schemas.openxmlformats.org/presentationml/2006/ole">
            <p:oleObj spid="_x0000_s3179" name="Equation" r:id="rId9" imgW="507960" imgH="39348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785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Susunan</a:t>
            </a:r>
            <a:r>
              <a:rPr lang="en-ID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Seri  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prstClr val="white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prstClr val="white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/>
              <a:lstStyle/>
              <a:p>
                <a:r>
                  <a:rPr lang="en-US" dirty="0" smtClean="0"/>
                  <a:t>Gaya </a:t>
                </a:r>
                <a:r>
                  <a:rPr lang="en-US" dirty="0" err="1" smtClean="0"/>
                  <a:t>tarik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dialami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besar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tarik</a:t>
                </a: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:r>
                  <a:rPr lang="en-US" dirty="0" err="1" smtClean="0"/>
                  <a:t>ini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tarik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dialami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pengganti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total </a:t>
                </a:r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tiap-tiap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dalam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Maka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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den>
                    </m:f>
                    <m:r>
                      <a:rPr lang="en-US" i="1">
                        <a:latin typeface="Cambria Math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demikian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tetapan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total </a:t>
                </a:r>
                <a:r>
                  <a:rPr lang="en-US" dirty="0" err="1" smtClean="0"/>
                  <a:t>untuk</a:t>
                </a:r>
                <a:r>
                  <a:rPr lang="en-US" dirty="0" smtClean="0"/>
                  <a:t> N </a:t>
                </a:r>
                <a:r>
                  <a:rPr lang="en-US" dirty="0" err="1" smtClean="0"/>
                  <a:t>buah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ialah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1388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1388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1388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1388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1388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1388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1388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rgbClr val="013880"/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4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570"/>
          <a:stretch/>
        </p:blipFill>
        <p:spPr bwMode="auto">
          <a:xfrm>
            <a:off x="10784398" y="2837584"/>
            <a:ext cx="925496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SUSUNAN PEGAS - Elastisitas Zat Padat dan Hukum Hook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" descr="SUSUNAN PEGAS - Elastisitas Zat Padat dan Hukum Hook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27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Susunan</a:t>
            </a:r>
            <a:r>
              <a:rPr lang="en-ID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ID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Pararel</a:t>
            </a:r>
            <a:r>
              <a:rPr lang="en-ID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 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prstClr val="white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prstClr val="white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Gaya </a:t>
                </a:r>
                <a:r>
                  <a:rPr lang="en-US" dirty="0" err="1" smtClean="0"/>
                  <a:t>tarik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pengganti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total </a:t>
                </a:r>
                <a:r>
                  <a:rPr lang="en-US" dirty="0" err="1" smtClean="0"/>
                  <a:t>gaya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dialami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besar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nilainya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pertambahan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pengganti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Maka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𝑘𝑥</m:t>
                    </m:r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𝑘</m:t>
                    </m:r>
                    <m:r>
                      <a:rPr lang="en-US" i="1">
                        <a:latin typeface="Cambria Math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demikian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tetapan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pegas</a:t>
                </a:r>
                <a:r>
                  <a:rPr lang="en-US" dirty="0" smtClean="0"/>
                  <a:t> total </a:t>
                </a:r>
                <a:r>
                  <a:rPr lang="en-US" dirty="0" err="1" smtClean="0"/>
                  <a:t>untuk</a:t>
                </a:r>
                <a:r>
                  <a:rPr lang="en-US" dirty="0" smtClean="0"/>
                  <a:t> N </a:t>
                </a:r>
                <a:r>
                  <a:rPr lang="en-US" dirty="0" err="1" smtClean="0"/>
                  <a:t>buah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ialah</a:t>
                </a:r>
                <a:r>
                  <a:rPr lang="en-US" dirty="0" smtClean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1388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01388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01388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1388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1388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13880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13880"/>
                            </a:solidFill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1388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1388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1388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>
                    <a:solidFill>
                      <a:srgbClr val="013880"/>
                    </a:solidFill>
                  </a:rPr>
                  <a:t> </a:t>
                </a:r>
                <a:endParaRPr lang="en-US" dirty="0">
                  <a:solidFill>
                    <a:srgbClr val="013880"/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4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061" r="-1193"/>
          <a:stretch/>
        </p:blipFill>
        <p:spPr bwMode="auto">
          <a:xfrm>
            <a:off x="5494725" y="4050968"/>
            <a:ext cx="12025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SUSUNAN PEGAS - Elastisitas Zat Padat dan Hukum Hook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" descr="SUSUNAN PEGAS - Elastisitas Zat Padat dan Hukum Hook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0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4572001" y="204745"/>
            <a:ext cx="7257142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bandul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Matematis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noFill/>
            </p:spPr>
            <p:txBody>
              <a:bodyPr/>
              <a:lstStyle/>
              <a:p>
                <a:r>
                  <a:rPr lang="en-US" dirty="0" smtClean="0"/>
                  <a:t>Massa yang </a:t>
                </a:r>
                <a:r>
                  <a:rPr lang="en-US" dirty="0" err="1"/>
                  <a:t>dihubungkan</a:t>
                </a:r>
                <a:r>
                  <a:rPr lang="en-US" dirty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tali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digantung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didinding</a:t>
                </a:r>
                <a:r>
                  <a:rPr lang="en-US" dirty="0" smtClean="0"/>
                  <a:t>  diam. </a:t>
                </a:r>
                <a:endParaRPr lang="en-US" dirty="0"/>
              </a:p>
              <a:p>
                <a:r>
                  <a:rPr lang="en-US" dirty="0" err="1" smtClean="0"/>
                  <a:t>Bandul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ditarik</a:t>
                </a:r>
                <a:r>
                  <a:rPr lang="en-US" dirty="0" smtClean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 smtClean="0"/>
                  <a:t>kanan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sebesar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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𝑚𝐿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 err="1" smtClean="0"/>
                  <a:t>Gerak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bandul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memberi</a:t>
                </a:r>
                <a:r>
                  <a:rPr lang="en-US" dirty="0" smtClean="0"/>
                  <a:t> </a:t>
                </a:r>
                <a:r>
                  <a:rPr lang="en-US" dirty="0" err="1"/>
                  <a:t>reaksi</a:t>
                </a:r>
                <a:r>
                  <a:rPr lang="en-US" dirty="0"/>
                  <a:t> </a:t>
                </a:r>
                <a:r>
                  <a:rPr lang="en-US" dirty="0" err="1"/>
                  <a:t>kekiri</a:t>
                </a:r>
                <a:r>
                  <a:rPr lang="en-US" dirty="0"/>
                  <a:t> </a:t>
                </a:r>
                <a:r>
                  <a:rPr lang="en-US" dirty="0" err="1"/>
                  <a:t>sebesar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𝑚𝑔𝑠𝑖𝑛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/>
                  <a:t>demikian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𝑠𝑖𝑛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Dengan </a:t>
                </a:r>
                <a:r>
                  <a:rPr lang="en-US" dirty="0" err="1"/>
                  <a:t>mengangap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 smtClean="0"/>
                  <a:t>berlaku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 err="1" smtClean="0"/>
                  <a:t>Sehingga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dengan </a:t>
                </a:r>
                <a:r>
                  <a:rPr lang="en-US" dirty="0" err="1" smtClean="0"/>
                  <a:t>mengingat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Simpangan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𝑚𝑎𝑥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5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12275" y="2529066"/>
            <a:ext cx="2879725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36278940"/>
              </p:ext>
            </p:extLst>
          </p:nvPr>
        </p:nvGraphicFramePr>
        <p:xfrm>
          <a:off x="8657129" y="4738866"/>
          <a:ext cx="1598613" cy="766763"/>
        </p:xfrm>
        <a:graphic>
          <a:graphicData uri="http://schemas.openxmlformats.org/presentationml/2006/ole">
            <p:oleObj spid="_x0000_s7202" name="Equation" r:id="rId7" imgW="927000" imgH="44424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785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5E5CBC-6DA9-4BCE-8278-9E99760F5423}"/>
              </a:ext>
            </a:extLst>
          </p:cNvPr>
          <p:cNvSpPr txBox="1">
            <a:spLocks/>
          </p:cNvSpPr>
          <p:nvPr/>
        </p:nvSpPr>
        <p:spPr>
          <a:xfrm>
            <a:off x="5129235" y="204745"/>
            <a:ext cx="6699907" cy="69029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Osilasi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Bandul</a:t>
            </a:r>
            <a:r>
              <a:rPr lang="en-US" sz="4000" b="1" dirty="0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Fisis</a:t>
            </a:r>
            <a:endParaRPr lang="en-ID" sz="40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012A2E-4D68-42D5-A5E8-7CF6761E153C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DC53D252-6C21-4A1F-86DB-73FE89E5050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1DCD36-B555-448B-BF35-7C58404BDE8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9F74CCD-91CC-474C-9098-A126577B76C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E84121F-F34F-4D5B-A529-419C0668AC66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315EEE01-1E88-4516-AE4F-6764A7B8AA5C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46A2963-99E8-47CB-87C1-88B6FAD6A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4EB5CF5-C53B-4A0F-B313-15C81F2C5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8AD83D92-31A0-4196-91D7-A515AC15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Benda </a:t>
                </a:r>
                <a:r>
                  <a:rPr lang="en-US" dirty="0" err="1" smtClean="0"/>
                  <a:t>pejal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digantung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dinding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dibawah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err="1" smtClean="0"/>
                  <a:t>Diayunkan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poros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Torsi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(I </a:t>
                </a:r>
                <a:r>
                  <a:rPr lang="en-US" dirty="0"/>
                  <a:t>:</a:t>
                </a:r>
                <a:r>
                  <a:rPr lang="en-US" dirty="0" err="1" smtClean="0"/>
                  <a:t>Inersia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bandul</a:t>
                </a:r>
                <a:r>
                  <a:rPr lang="en-US" dirty="0" smtClean="0"/>
                  <a:t>) </a:t>
                </a:r>
              </a:p>
              <a:p>
                <a:r>
                  <a:rPr lang="en-US" dirty="0" err="1" smtClean="0"/>
                  <a:t>Bandul</a:t>
                </a:r>
                <a:r>
                  <a:rPr lang="en-US" dirty="0" smtClean="0"/>
                  <a:t> </a:t>
                </a:r>
                <a:r>
                  <a:rPr lang="en-US" dirty="0" err="1"/>
                  <a:t>memberi</a:t>
                </a:r>
                <a:r>
                  <a:rPr lang="en-US" dirty="0"/>
                  <a:t> </a:t>
                </a:r>
                <a:r>
                  <a:rPr lang="en-US" dirty="0" err="1"/>
                  <a:t>reaksi</a:t>
                </a:r>
                <a:r>
                  <a:rPr lang="en-US" dirty="0"/>
                  <a:t> </a:t>
                </a:r>
                <a:r>
                  <a:rPr lang="en-US" dirty="0" err="1"/>
                  <a:t>kekiri</a:t>
                </a:r>
                <a:r>
                  <a:rPr lang="en-US" dirty="0"/>
                  <a:t> </a:t>
                </a:r>
                <a:r>
                  <a:rPr lang="en-US" dirty="0" err="1"/>
                  <a:t>sebesar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). 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𝑚𝑔𝑑𝑠𝑖𝑛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(d: </a:t>
                </a:r>
                <a:r>
                  <a:rPr lang="en-US" dirty="0" err="1" smtClean="0"/>
                  <a:t>Jarak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pusat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massa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poros</a:t>
                </a:r>
                <a:r>
                  <a:rPr lang="en-US" dirty="0" smtClean="0"/>
                  <a:t> O)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/>
                  <a:t>demikian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𝑚𝑔𝑑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𝑠𝑖𝑛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Dengan </a:t>
                </a:r>
                <a:r>
                  <a:rPr lang="en-US" dirty="0" err="1"/>
                  <a:t>mengangap</a:t>
                </a:r>
                <a:r>
                  <a:rPr lang="en-US" dirty="0"/>
                  <a:t> </a:t>
                </a:r>
                <a:r>
                  <a:rPr lang="en-US" dirty="0" err="1"/>
                  <a:t>bahwa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/>
                  <a:t>berlaku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Sehingga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𝑚𝑔𝑑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en-US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dirty="0"/>
                  <a:t>dengan </a:t>
                </a:r>
                <a:r>
                  <a:rPr lang="en-US" dirty="0" err="1"/>
                  <a:t>mengingat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Simpangan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𝑚𝑎𝑥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𝑚𝑔𝑑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D83D92-31A0-4196-91D7-A515AC15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481" y="1219200"/>
                <a:ext cx="11485661" cy="4957763"/>
              </a:xfrm>
              <a:blipFill rotWithShape="1">
                <a:blip r:embed="rId4" cstate="print"/>
                <a:stretch>
                  <a:fillRect l="-902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410F71-6CC6-4346-8931-AA34B6CE25CE}"/>
              </a:ext>
            </a:extLst>
          </p:cNvPr>
          <p:cNvSpPr/>
          <p:nvPr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91397" y="2813278"/>
            <a:ext cx="2328862" cy="330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0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1169</Words>
  <Application>Microsoft Office PowerPoint</Application>
  <PresentationFormat>Custom</PresentationFormat>
  <Paragraphs>207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Equation</vt:lpstr>
      <vt:lpstr>Microsoft Equation 3.0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Let’s check your understanding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Let’s check your understanding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Putri Dwitasari, S.T., M.Ds.(4444)</dc:creator>
  <cp:lastModifiedBy>Linda Silvia</cp:lastModifiedBy>
  <cp:revision>124</cp:revision>
  <dcterms:created xsi:type="dcterms:W3CDTF">2020-01-30T06:48:20Z</dcterms:created>
  <dcterms:modified xsi:type="dcterms:W3CDTF">2020-07-16T04:31:18Z</dcterms:modified>
</cp:coreProperties>
</file>